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"/>
  </p:notesMasterIdLst>
  <p:handoutMasterIdLst>
    <p:handoutMasterId r:id="rId9"/>
  </p:handoutMasterIdLst>
  <p:sldIdLst>
    <p:sldId id="631" r:id="rId2"/>
    <p:sldId id="546" r:id="rId3"/>
    <p:sldId id="445" r:id="rId4"/>
    <p:sldId id="451" r:id="rId5"/>
    <p:sldId id="579" r:id="rId6"/>
    <p:sldId id="580" r:id="rId7"/>
  </p:sldIdLst>
  <p:sldSz cx="9144000" cy="6858000" type="screen4x3"/>
  <p:notesSz cx="6797675" cy="9928225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1124AF"/>
    <a:srgbClr val="100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6754" autoAdjust="0"/>
    <p:restoredTop sz="91876" autoAdjust="0"/>
  </p:normalViewPr>
  <p:slideViewPr>
    <p:cSldViewPr>
      <p:cViewPr>
        <p:scale>
          <a:sx n="100" d="100"/>
          <a:sy n="100" d="100"/>
        </p:scale>
        <p:origin x="-1848" y="-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48323-AE2C-4BF4-835D-C0A5B4AC89BC}" type="datetimeFigureOut">
              <a:rPr lang="sl-SI" smtClean="0"/>
              <a:t>24.3.2018</a:t>
            </a:fld>
            <a:endParaRPr lang="sl-S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A8F4D-3326-448C-8A68-5DDC5A45571A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369969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7D4CC-5634-4239-A5BD-F1F81131A63C}" type="datetimeFigureOut">
              <a:rPr lang="sl-SI" smtClean="0"/>
              <a:t>24.3.2018</a:t>
            </a:fld>
            <a:endParaRPr lang="sl-S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8898C-7317-45FB-8E0B-CBDBD44FBC22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259365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8898C-7317-45FB-8E0B-CBDBD44FBC22}" type="slidenum">
              <a:rPr lang="sl-SI" smtClean="0"/>
              <a:t>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0966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8898C-7317-45FB-8E0B-CBDBD44FBC22}" type="slidenum">
              <a:rPr lang="sl-SI" smtClean="0"/>
              <a:t>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529986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8898C-7317-45FB-8E0B-CBDBD44FBC22}" type="slidenum">
              <a:rPr lang="sl-SI" smtClean="0"/>
              <a:t>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412053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5119-BE02-47EF-9E27-3D5FBC537E61}" type="datetimeFigureOut">
              <a:rPr lang="sl-SI" smtClean="0"/>
              <a:t>24.3.2018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CE9E-02BA-4ACD-A32A-D5FE61A27A1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15753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5119-BE02-47EF-9E27-3D5FBC537E61}" type="datetimeFigureOut">
              <a:rPr lang="sl-SI" smtClean="0"/>
              <a:t>24.3.2018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CE9E-02BA-4ACD-A32A-D5FE61A27A1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849009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5119-BE02-47EF-9E27-3D5FBC537E61}" type="datetimeFigureOut">
              <a:rPr lang="sl-SI" smtClean="0"/>
              <a:t>24.3.2018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CE9E-02BA-4ACD-A32A-D5FE61A27A1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50141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5119-BE02-47EF-9E27-3D5FBC537E61}" type="datetimeFigureOut">
              <a:rPr lang="sl-SI" smtClean="0"/>
              <a:t>24.3.2018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CE9E-02BA-4ACD-A32A-D5FE61A27A1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96659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5119-BE02-47EF-9E27-3D5FBC537E61}" type="datetimeFigureOut">
              <a:rPr lang="sl-SI" smtClean="0"/>
              <a:t>24.3.2018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CE9E-02BA-4ACD-A32A-D5FE61A27A1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53235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5119-BE02-47EF-9E27-3D5FBC537E61}" type="datetimeFigureOut">
              <a:rPr lang="sl-SI" smtClean="0"/>
              <a:t>24.3.2018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CE9E-02BA-4ACD-A32A-D5FE61A27A1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7170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5119-BE02-47EF-9E27-3D5FBC537E61}" type="datetimeFigureOut">
              <a:rPr lang="sl-SI" smtClean="0"/>
              <a:t>24.3.2018</a:t>
            </a:fld>
            <a:endParaRPr lang="sl-S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CE9E-02BA-4ACD-A32A-D5FE61A27A1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23561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5119-BE02-47EF-9E27-3D5FBC537E61}" type="datetimeFigureOut">
              <a:rPr lang="sl-SI" smtClean="0"/>
              <a:t>24.3.2018</a:t>
            </a:fld>
            <a:endParaRPr lang="sl-S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CE9E-02BA-4ACD-A32A-D5FE61A27A1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68532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5119-BE02-47EF-9E27-3D5FBC537E61}" type="datetimeFigureOut">
              <a:rPr lang="sl-SI" smtClean="0"/>
              <a:t>24.3.2018</a:t>
            </a:fld>
            <a:endParaRPr lang="sl-S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CE9E-02BA-4ACD-A32A-D5FE61A27A1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007970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5119-BE02-47EF-9E27-3D5FBC537E61}" type="datetimeFigureOut">
              <a:rPr lang="sl-SI" smtClean="0"/>
              <a:t>24.3.2018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CE9E-02BA-4ACD-A32A-D5FE61A27A1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996565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5119-BE02-47EF-9E27-3D5FBC537E61}" type="datetimeFigureOut">
              <a:rPr lang="sl-SI" smtClean="0"/>
              <a:t>24.3.2018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CE9E-02BA-4ACD-A32A-D5FE61A27A1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809824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75119-BE02-47EF-9E27-3D5FBC537E61}" type="datetimeFigureOut">
              <a:rPr lang="sl-SI" smtClean="0"/>
              <a:t>24.3.2018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1CE9E-02BA-4ACD-A32A-D5FE61A27A1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42248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hyperlink" Target="http://en.wikipedia.org/wiki/Atomic_force_microscopy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9.jpeg"/><Relationship Id="rId7" Type="http://schemas.openxmlformats.org/officeDocument/2006/relationships/image" Target="../media/image1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921" y="911970"/>
            <a:ext cx="2904965" cy="2432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5620" y="6363722"/>
            <a:ext cx="284148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l-SI" sz="900" dirty="0">
                <a:hlinkClick r:id="rId4"/>
              </a:rPr>
              <a:t>http://</a:t>
            </a:r>
            <a:r>
              <a:rPr lang="sl-SI" sz="900" dirty="0" smtClean="0">
                <a:hlinkClick r:id="rId4"/>
              </a:rPr>
              <a:t>en.wikipedia.org/wiki/Atomic_force_microscopy</a:t>
            </a:r>
            <a:endParaRPr lang="sl-SI" sz="900" dirty="0" smtClean="0"/>
          </a:p>
          <a:p>
            <a:r>
              <a:rPr lang="sl-SI" sz="900" dirty="0" smtClean="0"/>
              <a:t>M. </a:t>
            </a:r>
            <a:r>
              <a:rPr lang="sl-SI" sz="900" dirty="0" err="1" smtClean="0"/>
              <a:t>Cain</a:t>
            </a:r>
            <a:r>
              <a:rPr lang="sl-SI" sz="900" dirty="0" smtClean="0"/>
              <a:t>, Springer, </a:t>
            </a:r>
            <a:r>
              <a:rPr lang="sl-SI" sz="900" dirty="0" err="1" smtClean="0"/>
              <a:t>Characterization</a:t>
            </a:r>
            <a:r>
              <a:rPr lang="sl-SI" sz="900" dirty="0" smtClean="0"/>
              <a:t> </a:t>
            </a:r>
            <a:r>
              <a:rPr lang="sl-SI" sz="900" dirty="0" err="1" smtClean="0"/>
              <a:t>of</a:t>
            </a:r>
            <a:r>
              <a:rPr lang="sl-SI" sz="900" dirty="0" smtClean="0"/>
              <a:t> </a:t>
            </a:r>
            <a:r>
              <a:rPr lang="sl-SI" sz="900" dirty="0" err="1" smtClean="0"/>
              <a:t>ferroelectric</a:t>
            </a:r>
            <a:r>
              <a:rPr lang="sl-SI" sz="900" dirty="0" smtClean="0"/>
              <a:t> </a:t>
            </a:r>
            <a:r>
              <a:rPr lang="sl-SI" sz="900" dirty="0" err="1" smtClean="0"/>
              <a:t>bulk</a:t>
            </a:r>
            <a:r>
              <a:rPr lang="sl-SI" sz="900" dirty="0" smtClean="0"/>
              <a:t> </a:t>
            </a:r>
            <a:r>
              <a:rPr lang="sl-SI" sz="900" dirty="0" err="1" smtClean="0"/>
              <a:t>materials</a:t>
            </a:r>
            <a:r>
              <a:rPr lang="sl-SI" sz="900" dirty="0" smtClean="0"/>
              <a:t> </a:t>
            </a:r>
            <a:r>
              <a:rPr lang="sl-SI" sz="900" dirty="0" err="1" smtClean="0"/>
              <a:t>and</a:t>
            </a:r>
            <a:r>
              <a:rPr lang="sl-SI" sz="900" dirty="0" smtClean="0"/>
              <a:t> </a:t>
            </a:r>
            <a:r>
              <a:rPr lang="sl-SI" sz="900" dirty="0" err="1" smtClean="0"/>
              <a:t>thin</a:t>
            </a:r>
            <a:r>
              <a:rPr lang="sl-SI" sz="900" dirty="0" smtClean="0"/>
              <a:t> </a:t>
            </a:r>
            <a:r>
              <a:rPr lang="sl-SI" sz="900" dirty="0" err="1" smtClean="0"/>
              <a:t>films</a:t>
            </a:r>
            <a:endParaRPr lang="sl-SI" sz="900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758597" y="1485455"/>
            <a:ext cx="576064" cy="72008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83289" y="1300789"/>
            <a:ext cx="1203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smtClean="0"/>
              <a:t>AFM HEAD</a:t>
            </a:r>
            <a:endParaRPr lang="sl-SI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842444" y="1989511"/>
            <a:ext cx="780249" cy="6516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22693" y="1804945"/>
            <a:ext cx="150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smtClean="0"/>
              <a:t>SLIDING RACK</a:t>
            </a:r>
          </a:p>
          <a:p>
            <a:r>
              <a:rPr lang="sl-SI" i="1" dirty="0" smtClean="0"/>
              <a:t>(X</a:t>
            </a:r>
            <a:r>
              <a:rPr lang="sl-SI" dirty="0" smtClean="0"/>
              <a:t>,</a:t>
            </a:r>
            <a:r>
              <a:rPr lang="sl-SI" i="1" dirty="0" smtClean="0"/>
              <a:t>Y)</a:t>
            </a:r>
            <a:endParaRPr lang="sl-SI" dirty="0"/>
          </a:p>
        </p:txBody>
      </p:sp>
      <p:sp>
        <p:nvSpPr>
          <p:cNvPr id="38" name="TextBox 37"/>
          <p:cNvSpPr txBox="1"/>
          <p:nvPr/>
        </p:nvSpPr>
        <p:spPr>
          <a:xfrm>
            <a:off x="6660232" y="3159586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b="1" dirty="0" smtClean="0"/>
              <a:t>Asylum MFP-3D AFM</a:t>
            </a:r>
            <a:endParaRPr lang="sl-SI" b="1" dirty="0"/>
          </a:p>
        </p:txBody>
      </p:sp>
      <p:sp>
        <p:nvSpPr>
          <p:cNvPr id="46" name="Rectangle 45"/>
          <p:cNvSpPr/>
          <p:nvPr/>
        </p:nvSpPr>
        <p:spPr>
          <a:xfrm>
            <a:off x="71357" y="6231796"/>
            <a:ext cx="20794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sz="900" dirty="0" err="1"/>
              <a:t>Asylum</a:t>
            </a:r>
            <a:r>
              <a:rPr lang="sl-SI" sz="900" dirty="0"/>
              <a:t> </a:t>
            </a:r>
            <a:r>
              <a:rPr lang="sl-SI" sz="900" dirty="0" err="1" smtClean="0"/>
              <a:t>Research</a:t>
            </a:r>
            <a:r>
              <a:rPr lang="sl-SI" sz="900" dirty="0" smtClean="0"/>
              <a:t> MFP-3D</a:t>
            </a:r>
            <a:r>
              <a:rPr lang="sl-SI" sz="900" dirty="0"/>
              <a:t> </a:t>
            </a:r>
            <a:r>
              <a:rPr lang="sl-SI" sz="900" dirty="0" err="1"/>
              <a:t>Users</a:t>
            </a:r>
            <a:r>
              <a:rPr lang="sl-SI" sz="900" dirty="0"/>
              <a:t> </a:t>
            </a:r>
            <a:r>
              <a:rPr lang="sl-SI" sz="900" dirty="0" err="1"/>
              <a:t>Manual</a:t>
            </a:r>
            <a:r>
              <a:rPr lang="sl-SI" sz="900" dirty="0" smtClean="0"/>
              <a:t> </a:t>
            </a:r>
            <a:endParaRPr lang="sl-SI" sz="900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07" y="3891122"/>
            <a:ext cx="2163699" cy="1730959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1413456" y="4498798"/>
            <a:ext cx="1408354" cy="2197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821810" y="4288450"/>
            <a:ext cx="61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TIP</a:t>
            </a:r>
            <a:endParaRPr lang="sl-SI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1505464" y="5173981"/>
            <a:ext cx="1224337" cy="1416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729801" y="5130999"/>
            <a:ext cx="151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CANTILEVER</a:t>
            </a:r>
            <a:endParaRPr lang="sl-SI" dirty="0"/>
          </a:p>
        </p:txBody>
      </p:sp>
      <p:pic>
        <p:nvPicPr>
          <p:cNvPr id="22" name="Picture 21"/>
          <p:cNvPicPr/>
          <p:nvPr/>
        </p:nvPicPr>
        <p:blipFill rotWithShape="1">
          <a:blip r:embed="rId6"/>
          <a:srcRect l="52802" t="26012" r="29256" b="55157"/>
          <a:stretch/>
        </p:blipFill>
        <p:spPr bwMode="auto">
          <a:xfrm>
            <a:off x="467544" y="1385946"/>
            <a:ext cx="3528392" cy="17268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331607" y="2704762"/>
            <a:ext cx="914400" cy="296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dirty="0" err="1" smtClean="0">
                <a:solidFill>
                  <a:schemeClr val="tx1"/>
                </a:solidFill>
              </a:rPr>
              <a:t>Sample</a:t>
            </a:r>
            <a:endParaRPr lang="sl-SI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17340" y="2556385"/>
            <a:ext cx="914400" cy="296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dirty="0" smtClean="0">
                <a:solidFill>
                  <a:schemeClr val="tx1"/>
                </a:solidFill>
              </a:rPr>
              <a:t>Tip</a:t>
            </a:r>
            <a:endParaRPr lang="sl-SI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08129" y="2737615"/>
            <a:ext cx="20686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6" name="TextBox 5"/>
          <p:cNvSpPr txBox="1"/>
          <p:nvPr/>
        </p:nvSpPr>
        <p:spPr>
          <a:xfrm>
            <a:off x="1567677" y="1579238"/>
            <a:ext cx="12634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sl-SI" dirty="0" smtClean="0"/>
              <a:t>Laser </a:t>
            </a:r>
            <a:r>
              <a:rPr lang="sl-SI" dirty="0" err="1" smtClean="0"/>
              <a:t>beam</a:t>
            </a:r>
            <a:endParaRPr lang="sl-SI" dirty="0"/>
          </a:p>
        </p:txBody>
      </p:sp>
      <p:sp>
        <p:nvSpPr>
          <p:cNvPr id="8" name="TextBox 7"/>
          <p:cNvSpPr txBox="1"/>
          <p:nvPr/>
        </p:nvSpPr>
        <p:spPr>
          <a:xfrm>
            <a:off x="3129910" y="2030222"/>
            <a:ext cx="1132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 smtClean="0"/>
              <a:t>Cantilever</a:t>
            </a:r>
            <a:endParaRPr lang="sl-SI" dirty="0"/>
          </a:p>
        </p:txBody>
      </p:sp>
      <p:sp>
        <p:nvSpPr>
          <p:cNvPr id="9" name="Rectangle 8"/>
          <p:cNvSpPr/>
          <p:nvPr/>
        </p:nvSpPr>
        <p:spPr>
          <a:xfrm>
            <a:off x="2729801" y="2214888"/>
            <a:ext cx="474047" cy="171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25884" y="20831"/>
            <a:ext cx="55152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solidFill>
                  <a:srgbClr val="0070C0"/>
                </a:solidFill>
              </a:rPr>
              <a:t>Atomic force microscopy (AFM)</a:t>
            </a:r>
            <a:endParaRPr lang="en-GB" sz="3200" dirty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65955" y="4103784"/>
            <a:ext cx="4204292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MODES:</a:t>
            </a:r>
          </a:p>
          <a:p>
            <a:r>
              <a:rPr lang="en-GB" dirty="0" smtClean="0"/>
              <a:t>AFM (contact, tapping)</a:t>
            </a:r>
          </a:p>
          <a:p>
            <a:r>
              <a:rPr lang="en-GB" dirty="0" smtClean="0"/>
              <a:t>Piezo-response force microscopy (PFM)</a:t>
            </a:r>
          </a:p>
          <a:p>
            <a:r>
              <a:rPr lang="en-GB" dirty="0" smtClean="0"/>
              <a:t>Conductive AFM (CAFM)</a:t>
            </a:r>
          </a:p>
          <a:p>
            <a:r>
              <a:rPr lang="en-GB" dirty="0" smtClean="0"/>
              <a:t>Kelvin-probe force microscopy (KPFM) </a:t>
            </a:r>
          </a:p>
          <a:p>
            <a:r>
              <a:rPr lang="en-GB" dirty="0" smtClean="0"/>
              <a:t>Electrostatic-force microscopy (EFM)</a:t>
            </a:r>
          </a:p>
          <a:p>
            <a:r>
              <a:rPr lang="en-GB" dirty="0" smtClean="0"/>
              <a:t>Magnetic force microscopy (MFM)</a:t>
            </a:r>
          </a:p>
          <a:p>
            <a:endParaRPr lang="en-GB" dirty="0" smtClean="0"/>
          </a:p>
          <a:p>
            <a:r>
              <a:rPr lang="en-GB" dirty="0" smtClean="0"/>
              <a:t>Scanning thermal microscopy (</a:t>
            </a:r>
            <a:r>
              <a:rPr lang="en-GB" dirty="0" err="1" smtClean="0"/>
              <a:t>SThM</a:t>
            </a:r>
            <a:r>
              <a:rPr lang="en-GB" dirty="0" smtClean="0"/>
              <a:t>)</a:t>
            </a:r>
            <a:r>
              <a:rPr lang="sl-SI" dirty="0" smtClean="0"/>
              <a:t>-NEW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47796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0" y="11857"/>
            <a:ext cx="7520007" cy="5847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marL="571500" indent="-571500">
              <a:buAutoNum type="romanUcParenR"/>
            </a:pPr>
            <a:r>
              <a:rPr lang="en-GB" sz="3200" b="1" dirty="0" smtClean="0">
                <a:solidFill>
                  <a:srgbClr val="0070C0"/>
                </a:solidFill>
              </a:rPr>
              <a:t>Piezo</a:t>
            </a:r>
            <a:r>
              <a:rPr lang="sl-SI" sz="3200" b="1" dirty="0">
                <a:solidFill>
                  <a:srgbClr val="0070C0"/>
                </a:solidFill>
              </a:rPr>
              <a:t>-</a:t>
            </a:r>
            <a:r>
              <a:rPr lang="en-GB" sz="3200" b="1" dirty="0">
                <a:solidFill>
                  <a:srgbClr val="0070C0"/>
                </a:solidFill>
              </a:rPr>
              <a:t>response</a:t>
            </a:r>
            <a:r>
              <a:rPr lang="sl-SI" sz="3200" b="1" dirty="0">
                <a:solidFill>
                  <a:srgbClr val="0070C0"/>
                </a:solidFill>
              </a:rPr>
              <a:t> f</a:t>
            </a:r>
            <a:r>
              <a:rPr lang="en-GB" sz="3200" b="1" dirty="0" err="1">
                <a:solidFill>
                  <a:srgbClr val="0070C0"/>
                </a:solidFill>
              </a:rPr>
              <a:t>orce</a:t>
            </a:r>
            <a:r>
              <a:rPr lang="en-GB" sz="3200" b="1" dirty="0">
                <a:solidFill>
                  <a:srgbClr val="0070C0"/>
                </a:solidFill>
              </a:rPr>
              <a:t> </a:t>
            </a:r>
            <a:r>
              <a:rPr lang="sl-SI" sz="3200" b="1" dirty="0">
                <a:solidFill>
                  <a:srgbClr val="0070C0"/>
                </a:solidFill>
              </a:rPr>
              <a:t>m</a:t>
            </a:r>
            <a:r>
              <a:rPr lang="en-GB" sz="3200" b="1" dirty="0" err="1">
                <a:solidFill>
                  <a:srgbClr val="0070C0"/>
                </a:solidFill>
              </a:rPr>
              <a:t>icroscopy</a:t>
            </a:r>
            <a:r>
              <a:rPr lang="en-GB" sz="3200" b="1" dirty="0">
                <a:solidFill>
                  <a:srgbClr val="0070C0"/>
                </a:solidFill>
              </a:rPr>
              <a:t> (PFM) 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504" y="695752"/>
            <a:ext cx="38164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b="1" dirty="0" smtClean="0"/>
              <a:t>the voltage applied </a:t>
            </a:r>
            <a:r>
              <a:rPr lang="en-GB" dirty="0" smtClean="0"/>
              <a:t>to the scanning tip</a:t>
            </a:r>
            <a:r>
              <a:rPr lang="en-GB" b="1" dirty="0" smtClean="0"/>
              <a:t> in contact mode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sl-SI" b="1" dirty="0" smtClean="0"/>
              <a:t>c</a:t>
            </a:r>
            <a:r>
              <a:rPr lang="en-GB" b="1" dirty="0" err="1" smtClean="0"/>
              <a:t>onductive</a:t>
            </a:r>
            <a:r>
              <a:rPr lang="en-GB" b="1" dirty="0" smtClean="0"/>
              <a:t> tip</a:t>
            </a:r>
            <a:r>
              <a:rPr lang="en-GB" dirty="0" smtClean="0"/>
              <a:t>: (usually Si tip on Si cantilever, coated with </a:t>
            </a:r>
            <a:r>
              <a:rPr lang="en-GB" dirty="0" err="1" smtClean="0"/>
              <a:t>Ti</a:t>
            </a:r>
            <a:r>
              <a:rPr lang="en-GB" dirty="0" smtClean="0"/>
              <a:t>/</a:t>
            </a:r>
            <a:r>
              <a:rPr lang="en-GB" dirty="0" err="1" smtClean="0"/>
              <a:t>Ir</a:t>
            </a:r>
            <a:r>
              <a:rPr lang="en-GB" dirty="0" smtClean="0"/>
              <a:t> or Pt)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sl-SI" b="1" dirty="0"/>
              <a:t>t</a:t>
            </a:r>
            <a:r>
              <a:rPr lang="en-GB" b="1" dirty="0" err="1" smtClean="0"/>
              <a:t>ip</a:t>
            </a:r>
            <a:r>
              <a:rPr lang="en-GB" b="1" dirty="0" smtClean="0"/>
              <a:t> diameter</a:t>
            </a:r>
            <a:r>
              <a:rPr lang="sl-SI" dirty="0" smtClean="0"/>
              <a:t>: 7 </a:t>
            </a:r>
            <a:r>
              <a:rPr lang="sl-SI" dirty="0" err="1" smtClean="0"/>
              <a:t>nm</a:t>
            </a:r>
            <a:r>
              <a:rPr lang="sl-SI" dirty="0" smtClean="0"/>
              <a:t> to 30 </a:t>
            </a:r>
            <a:r>
              <a:rPr lang="sl-SI" dirty="0" err="1" smtClean="0"/>
              <a:t>nm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131887" y="3626851"/>
            <a:ext cx="295593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GB" i="1" dirty="0" smtClean="0"/>
              <a:t>Dr</a:t>
            </a:r>
            <a:r>
              <a:rPr lang="sl-SI" i="1" dirty="0" smtClean="0"/>
              <a:t>i</a:t>
            </a:r>
            <a:r>
              <a:rPr lang="en-GB" i="1" dirty="0" err="1" smtClean="0"/>
              <a:t>ving</a:t>
            </a:r>
            <a:r>
              <a:rPr lang="en-GB" i="1" dirty="0" smtClean="0"/>
              <a:t> signal: V</a:t>
            </a:r>
            <a:r>
              <a:rPr lang="en-GB" dirty="0" smtClean="0"/>
              <a:t> = </a:t>
            </a:r>
            <a:r>
              <a:rPr lang="en-GB" i="1" dirty="0" smtClean="0"/>
              <a:t>V</a:t>
            </a:r>
            <a:r>
              <a:rPr lang="en-GB" sz="1400" dirty="0" smtClean="0"/>
              <a:t>ac</a:t>
            </a:r>
            <a:r>
              <a:rPr lang="en-GB" dirty="0" smtClean="0"/>
              <a:t> cos(</a:t>
            </a:r>
            <a:r>
              <a:rPr lang="en-GB" i="1" dirty="0" err="1" smtClean="0"/>
              <a:t>ωt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87" y="2348880"/>
            <a:ext cx="4296097" cy="128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2"/>
          <a:stretch/>
        </p:blipFill>
        <p:spPr bwMode="auto">
          <a:xfrm>
            <a:off x="548916" y="4211806"/>
            <a:ext cx="3816424" cy="2028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2791619"/>
              </p:ext>
            </p:extLst>
          </p:nvPr>
        </p:nvGraphicFramePr>
        <p:xfrm>
          <a:off x="5941771" y="5085105"/>
          <a:ext cx="18542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4" name="Packager Shell Object" showAsIcon="1" r:id="rId6" imgW="1854000" imgH="311400" progId="Package">
                  <p:embed/>
                </p:oleObj>
              </mc:Choice>
              <mc:Fallback>
                <p:oleObj name="Packager Shell Object" showAsIcon="1" r:id="rId6" imgW="1854000" imgH="311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41771" y="5085105"/>
                        <a:ext cx="185420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42277" y="6453336"/>
            <a:ext cx="8931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000" dirty="0" smtClean="0"/>
              <a:t>Piezoresponse </a:t>
            </a:r>
            <a:r>
              <a:rPr lang="sl-SI" sz="1000" dirty="0"/>
              <a:t>Force </a:t>
            </a:r>
            <a:r>
              <a:rPr lang="sl-SI" sz="1000" dirty="0" smtClean="0"/>
              <a:t>Microscopy with </a:t>
            </a:r>
            <a:r>
              <a:rPr lang="sl-SI" sz="1000" dirty="0"/>
              <a:t>Asylum Research </a:t>
            </a:r>
            <a:r>
              <a:rPr lang="sl-SI" sz="1000" dirty="0" smtClean="0"/>
              <a:t>AFMs, </a:t>
            </a:r>
            <a:r>
              <a:rPr lang="sl-SI" sz="1000" i="1" dirty="0" smtClean="0"/>
              <a:t>S</a:t>
            </a:r>
            <a:r>
              <a:rPr lang="sl-SI" sz="1000" i="1" dirty="0"/>
              <a:t>. Jesse, </a:t>
            </a:r>
            <a:r>
              <a:rPr lang="sl-SI" sz="1000" i="1" dirty="0" smtClean="0"/>
              <a:t>ORNL</a:t>
            </a:r>
            <a:endParaRPr lang="sl-SI" sz="1000" dirty="0"/>
          </a:p>
        </p:txBody>
      </p:sp>
      <p:sp>
        <p:nvSpPr>
          <p:cNvPr id="16" name="Rectangle 15"/>
          <p:cNvSpPr/>
          <p:nvPr/>
        </p:nvSpPr>
        <p:spPr>
          <a:xfrm>
            <a:off x="150727" y="6654552"/>
            <a:ext cx="631844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l-SI" sz="900" dirty="0"/>
              <a:t>PROKSCH, R. in KALININ, S. </a:t>
            </a:r>
            <a:r>
              <a:rPr lang="sl-SI" sz="900" dirty="0" err="1"/>
              <a:t>Piezoresponse</a:t>
            </a:r>
            <a:r>
              <a:rPr lang="sl-SI" sz="900" dirty="0"/>
              <a:t> </a:t>
            </a:r>
            <a:r>
              <a:rPr lang="sl-SI" sz="900" dirty="0" err="1"/>
              <a:t>Force</a:t>
            </a:r>
            <a:r>
              <a:rPr lang="sl-SI" sz="900" dirty="0"/>
              <a:t> </a:t>
            </a:r>
            <a:r>
              <a:rPr lang="sl-SI" sz="900" dirty="0" err="1"/>
              <a:t>Microscopy</a:t>
            </a:r>
            <a:r>
              <a:rPr lang="sl-SI" sz="900" dirty="0"/>
              <a:t> </a:t>
            </a:r>
            <a:r>
              <a:rPr lang="sl-SI" sz="900" dirty="0" err="1"/>
              <a:t>with</a:t>
            </a:r>
            <a:r>
              <a:rPr lang="sl-SI" sz="900" dirty="0"/>
              <a:t> </a:t>
            </a:r>
            <a:r>
              <a:rPr lang="sl-SI" sz="900" dirty="0" err="1"/>
              <a:t>Asylum</a:t>
            </a:r>
            <a:r>
              <a:rPr lang="sl-SI" sz="900" dirty="0"/>
              <a:t> </a:t>
            </a:r>
            <a:r>
              <a:rPr lang="sl-SI" sz="900" dirty="0" err="1"/>
              <a:t>Research</a:t>
            </a:r>
            <a:r>
              <a:rPr lang="sl-SI" sz="900" dirty="0"/>
              <a:t> </a:t>
            </a:r>
            <a:r>
              <a:rPr lang="sl-SI" sz="900" dirty="0" err="1"/>
              <a:t>AFMs</a:t>
            </a:r>
            <a:r>
              <a:rPr lang="sl-SI" sz="900" dirty="0"/>
              <a:t>, </a:t>
            </a:r>
            <a:r>
              <a:rPr lang="sl-SI" sz="900" dirty="0" err="1"/>
              <a:t>Users</a:t>
            </a:r>
            <a:r>
              <a:rPr lang="sl-SI" sz="900" dirty="0"/>
              <a:t> </a:t>
            </a:r>
            <a:r>
              <a:rPr lang="sl-SI" sz="900" dirty="0" err="1"/>
              <a:t>Manual</a:t>
            </a:r>
            <a:r>
              <a:rPr lang="sl-SI" sz="900" dirty="0"/>
              <a:t>.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1" r="9063"/>
          <a:stretch/>
        </p:blipFill>
        <p:spPr bwMode="auto">
          <a:xfrm>
            <a:off x="5220072" y="2103551"/>
            <a:ext cx="3512443" cy="230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182051" y="1556792"/>
            <a:ext cx="3588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smtClean="0"/>
              <a:t>VERTICAL AND LATERAL DIRECTIONS</a:t>
            </a:r>
            <a:endParaRPr lang="sl-SI" dirty="0"/>
          </a:p>
        </p:txBody>
      </p:sp>
      <p:sp>
        <p:nvSpPr>
          <p:cNvPr id="19" name="Rectangle 18"/>
          <p:cNvSpPr/>
          <p:nvPr/>
        </p:nvSpPr>
        <p:spPr>
          <a:xfrm>
            <a:off x="6156176" y="5354420"/>
            <a:ext cx="14253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l-SI" sz="1000" dirty="0" smtClean="0"/>
              <a:t>http://www.ntmdt.com</a:t>
            </a:r>
            <a:endParaRPr lang="sl-SI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5861601" y="4406043"/>
            <a:ext cx="2870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1200" dirty="0" err="1" smtClean="0"/>
              <a:t>Kalinin</a:t>
            </a:r>
            <a:r>
              <a:rPr lang="sl-SI" sz="1200" dirty="0" smtClean="0"/>
              <a:t> </a:t>
            </a:r>
            <a:r>
              <a:rPr lang="sl-SI" sz="1200" dirty="0" err="1" smtClean="0"/>
              <a:t>et</a:t>
            </a:r>
            <a:r>
              <a:rPr lang="sl-SI" sz="1200" dirty="0" smtClean="0"/>
              <a:t> </a:t>
            </a:r>
            <a:r>
              <a:rPr lang="sl-SI" sz="1200" dirty="0" err="1" smtClean="0"/>
              <a:t>al</a:t>
            </a:r>
            <a:r>
              <a:rPr lang="sl-SI" sz="1200" dirty="0" smtClean="0"/>
              <a:t>., </a:t>
            </a:r>
            <a:r>
              <a:rPr lang="sl-SI" sz="1200" dirty="0" err="1" smtClean="0"/>
              <a:t>Microsc</a:t>
            </a:r>
            <a:r>
              <a:rPr lang="sl-SI" sz="1200" dirty="0" smtClean="0"/>
              <a:t>. </a:t>
            </a:r>
            <a:r>
              <a:rPr lang="sl-SI" sz="1200" dirty="0" err="1" smtClean="0"/>
              <a:t>Microanal</a:t>
            </a:r>
            <a:r>
              <a:rPr lang="sl-SI" sz="1200" dirty="0" smtClean="0"/>
              <a:t>. 12, 2006.</a:t>
            </a:r>
            <a:endParaRPr lang="sl-SI" sz="1200" dirty="0"/>
          </a:p>
        </p:txBody>
      </p:sp>
    </p:spTree>
    <p:extLst>
      <p:ext uri="{BB962C8B-B14F-4D97-AF65-F5344CB8AC3E}">
        <p14:creationId xmlns:p14="http://schemas.microsoft.com/office/powerpoint/2010/main" val="87806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1" t="23093" r="22132" b="12179"/>
          <a:stretch/>
        </p:blipFill>
        <p:spPr>
          <a:xfrm>
            <a:off x="6428221" y="2560448"/>
            <a:ext cx="1854110" cy="1394659"/>
          </a:xfrm>
          <a:prstGeom prst="rect">
            <a:avLst/>
          </a:prstGeom>
        </p:spPr>
      </p:pic>
      <p:pic>
        <p:nvPicPr>
          <p:cNvPr id="2054" name="Picture 6" descr="C:\Documents and Settings\MFP3D\My Documents\MFP3D Data\Hana\Tadej\BFO-20h-S820-20h-z-S840-10\13.10.2014\0021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1" t="25087" r="21939" b="11928"/>
          <a:stretch/>
        </p:blipFill>
        <p:spPr bwMode="auto">
          <a:xfrm>
            <a:off x="708431" y="2583966"/>
            <a:ext cx="1861342" cy="134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Documents and Settings\MFP3D\My Documents\MFP3D Data\Hana\Tadej\BFO-20h-S820-20h-z-S840-10\13.10.2014\0021a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3" t="23821" r="20011" b="12130"/>
          <a:stretch/>
        </p:blipFill>
        <p:spPr bwMode="auto">
          <a:xfrm>
            <a:off x="3616814" y="2594922"/>
            <a:ext cx="1845459" cy="134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962502" y="2214633"/>
            <a:ext cx="130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 smtClean="0"/>
              <a:t>Topography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3939118" y="3741252"/>
            <a:ext cx="295074" cy="623852"/>
          </a:xfrm>
          <a:prstGeom prst="straightConnector1">
            <a:avLst/>
          </a:prstGeom>
          <a:ln w="22225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14316" y="4294837"/>
            <a:ext cx="2438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domain boundaries</a:t>
            </a:r>
          </a:p>
          <a:p>
            <a:r>
              <a:rPr lang="en-GB" dirty="0" smtClean="0"/>
              <a:t>no response (black line)</a:t>
            </a:r>
            <a:endParaRPr lang="en-GB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4490666" y="3021752"/>
            <a:ext cx="127620" cy="1343352"/>
          </a:xfrm>
          <a:prstGeom prst="straightConnector1">
            <a:avLst/>
          </a:prstGeom>
          <a:ln w="22225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70" name="Rectangle 2069"/>
          <p:cNvSpPr/>
          <p:nvPr/>
        </p:nvSpPr>
        <p:spPr>
          <a:xfrm>
            <a:off x="144030" y="721560"/>
            <a:ext cx="89568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/>
              <a:t>Periodically poled lithium </a:t>
            </a:r>
            <a:r>
              <a:rPr lang="en-GB" sz="2400" dirty="0" err="1" smtClean="0"/>
              <a:t>niobate</a:t>
            </a:r>
            <a:endParaRPr lang="en-GB" sz="2400" dirty="0"/>
          </a:p>
        </p:txBody>
      </p:sp>
      <p:sp>
        <p:nvSpPr>
          <p:cNvPr id="50" name="TextBox 49"/>
          <p:cNvSpPr txBox="1"/>
          <p:nvPr/>
        </p:nvSpPr>
        <p:spPr>
          <a:xfrm>
            <a:off x="726614" y="3564036"/>
            <a:ext cx="671979" cy="369332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sl-SI" dirty="0" smtClean="0"/>
              <a:t>5 </a:t>
            </a:r>
            <a:r>
              <a:rPr lang="sl-SI" dirty="0" smtClean="0">
                <a:latin typeface="Symbol" panose="05050102010706020507" pitchFamily="18" charset="2"/>
              </a:rPr>
              <a:t>m</a:t>
            </a:r>
            <a:r>
              <a:rPr lang="sl-SI" dirty="0" smtClean="0"/>
              <a:t>m</a:t>
            </a:r>
            <a:endParaRPr lang="sl-SI" dirty="0"/>
          </a:p>
        </p:txBody>
      </p:sp>
      <p:sp>
        <p:nvSpPr>
          <p:cNvPr id="35" name="Text Box 5"/>
          <p:cNvSpPr txBox="1">
            <a:spLocks noChangeArrowheads="1"/>
          </p:cNvSpPr>
          <p:nvPr/>
        </p:nvSpPr>
        <p:spPr bwMode="auto">
          <a:xfrm>
            <a:off x="155695" y="113191"/>
            <a:ext cx="4200252" cy="4616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r>
              <a:rPr lang="en-GB" sz="2400" b="1" dirty="0" smtClean="0">
                <a:solidFill>
                  <a:srgbClr val="0070C0"/>
                </a:solidFill>
              </a:rPr>
              <a:t>A) Vertical PFM</a:t>
            </a:r>
            <a:r>
              <a:rPr lang="sl-SI" sz="2400" b="1" dirty="0" smtClean="0">
                <a:solidFill>
                  <a:srgbClr val="0070C0"/>
                </a:solidFill>
              </a:rPr>
              <a:t> mode</a:t>
            </a:r>
            <a:r>
              <a:rPr lang="en-GB" sz="2400" b="1" dirty="0" smtClean="0">
                <a:solidFill>
                  <a:srgbClr val="0070C0"/>
                </a:solidFill>
              </a:rPr>
              <a:t>-example </a:t>
            </a:r>
            <a:endParaRPr lang="en-GB" sz="2400" b="1" dirty="0">
              <a:solidFill>
                <a:srgbClr val="0070C0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812822" y="3886521"/>
            <a:ext cx="4804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3" y="5013176"/>
            <a:ext cx="2405386" cy="1513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289976" y="2195572"/>
            <a:ext cx="436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PFM vertical amplitude image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5170296" y="2241830"/>
            <a:ext cx="436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PFM vertical </a:t>
            </a:r>
            <a:r>
              <a:rPr lang="sl-SI" dirty="0" err="1" smtClean="0"/>
              <a:t>phase</a:t>
            </a:r>
            <a:r>
              <a:rPr lang="en-GB" dirty="0" smtClean="0"/>
              <a:t> image</a:t>
            </a:r>
            <a:endParaRPr lang="en-GB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88640"/>
            <a:ext cx="4021460" cy="1687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961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:\Users\hursic\Desktop\ARImGr0Image0005fil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8" t="4266" r="21340" b="12727"/>
          <a:stretch/>
        </p:blipFill>
        <p:spPr bwMode="auto">
          <a:xfrm>
            <a:off x="450727" y="3733026"/>
            <a:ext cx="2103917" cy="208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4511" y="5514143"/>
            <a:ext cx="566181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sl-SI" sz="1400" b="1" dirty="0" smtClean="0">
                <a:solidFill>
                  <a:schemeClr val="bg1"/>
                </a:solidFill>
              </a:rPr>
              <a:t>5 </a:t>
            </a:r>
            <a:r>
              <a:rPr lang="sl-SI" sz="1400" b="1" dirty="0" smtClean="0">
                <a:solidFill>
                  <a:schemeClr val="bg1"/>
                </a:solidFill>
                <a:latin typeface="Symbol" panose="05050102010706020507" pitchFamily="18" charset="2"/>
              </a:rPr>
              <a:t>m</a:t>
            </a:r>
            <a:r>
              <a:rPr lang="sl-SI" sz="1400" b="1" dirty="0" smtClean="0">
                <a:solidFill>
                  <a:schemeClr val="bg1"/>
                </a:solidFill>
              </a:rPr>
              <a:t>m</a:t>
            </a:r>
            <a:endParaRPr lang="sl-SI" sz="1400" b="1" dirty="0">
              <a:solidFill>
                <a:schemeClr val="bg1"/>
              </a:solidFill>
            </a:endParaRPr>
          </a:p>
        </p:txBody>
      </p:sp>
      <p:pic>
        <p:nvPicPr>
          <p:cNvPr id="6" name="Picture 3" descr="C:\Documents and Settings\MFP3D\My Documents\MFP3D Data\Hana\PSN\New Folder\0005faz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t="4300" r="22593" b="12139"/>
          <a:stretch/>
        </p:blipFill>
        <p:spPr bwMode="auto">
          <a:xfrm>
            <a:off x="6499399" y="3627236"/>
            <a:ext cx="2138475" cy="211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Documents and Settings\MFP3D\My Documents\MFP3D Data\Hana\PSN\New Folder\0005am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4" t="3859" r="21698" b="13079"/>
          <a:stretch/>
        </p:blipFill>
        <p:spPr bwMode="auto">
          <a:xfrm>
            <a:off x="3566382" y="3650699"/>
            <a:ext cx="2136072" cy="210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58067" y="3716723"/>
            <a:ext cx="2096113" cy="21000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9" name="Rectangle 8"/>
          <p:cNvSpPr/>
          <p:nvPr/>
        </p:nvSpPr>
        <p:spPr>
          <a:xfrm>
            <a:off x="3575340" y="3659491"/>
            <a:ext cx="2127114" cy="21000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0" name="TextBox 9"/>
          <p:cNvSpPr txBox="1"/>
          <p:nvPr/>
        </p:nvSpPr>
        <p:spPr>
          <a:xfrm>
            <a:off x="2684205" y="509571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1400" dirty="0" smtClean="0"/>
              <a:t>5</a:t>
            </a:r>
            <a:endParaRPr lang="sl-SI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674978" y="538591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1400" dirty="0" smtClean="0"/>
              <a:t>0</a:t>
            </a:r>
            <a:endParaRPr lang="sl-SI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674668" y="398984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1400" dirty="0" smtClean="0"/>
              <a:t>25</a:t>
            </a:r>
            <a:endParaRPr lang="sl-SI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2678311" y="428075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1400" dirty="0" smtClean="0"/>
              <a:t>20</a:t>
            </a:r>
            <a:endParaRPr lang="sl-SI" sz="1400" dirty="0"/>
          </a:p>
        </p:txBody>
      </p:sp>
      <p:pic>
        <p:nvPicPr>
          <p:cNvPr id="14" name="Picture 9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3" t="16820" r="-1"/>
          <a:stretch/>
        </p:blipFill>
        <p:spPr bwMode="auto">
          <a:xfrm>
            <a:off x="2620163" y="3911694"/>
            <a:ext cx="88080" cy="184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Connector 14"/>
          <p:cNvCxnSpPr/>
          <p:nvPr/>
        </p:nvCxnSpPr>
        <p:spPr>
          <a:xfrm>
            <a:off x="2698019" y="4466309"/>
            <a:ext cx="4940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98019" y="4698725"/>
            <a:ext cx="4940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701789" y="4968778"/>
            <a:ext cx="4940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701789" y="5248018"/>
            <a:ext cx="4940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681691" y="454043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1400" dirty="0" smtClean="0"/>
              <a:t>15</a:t>
            </a:r>
            <a:endParaRPr lang="sl-SI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2679343" y="481048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1400" dirty="0" smtClean="0"/>
              <a:t>10</a:t>
            </a:r>
            <a:endParaRPr lang="sl-SI" sz="1400" dirty="0"/>
          </a:p>
        </p:txBody>
      </p:sp>
      <p:sp>
        <p:nvSpPr>
          <p:cNvPr id="21" name="TextBox 20"/>
          <p:cNvSpPr txBox="1"/>
          <p:nvPr/>
        </p:nvSpPr>
        <p:spPr>
          <a:xfrm rot="5400000">
            <a:off x="2921522" y="4557064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1400" dirty="0" err="1" smtClean="0"/>
              <a:t>nm</a:t>
            </a:r>
            <a:endParaRPr lang="sl-SI" sz="14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2697124" y="4153658"/>
            <a:ext cx="4940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83844" y="3732763"/>
            <a:ext cx="649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height</a:t>
            </a:r>
            <a:endParaRPr lang="en-GB" sz="1400" dirty="0"/>
          </a:p>
        </p:txBody>
      </p:sp>
      <p:sp>
        <p:nvSpPr>
          <p:cNvPr id="37" name="Rectangle 36"/>
          <p:cNvSpPr/>
          <p:nvPr/>
        </p:nvSpPr>
        <p:spPr>
          <a:xfrm>
            <a:off x="6501582" y="3636028"/>
            <a:ext cx="2127114" cy="21000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38" name="Hexagon 37"/>
          <p:cNvSpPr/>
          <p:nvPr/>
        </p:nvSpPr>
        <p:spPr>
          <a:xfrm>
            <a:off x="3589410" y="4485063"/>
            <a:ext cx="391699" cy="338267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39" name="Oval 38"/>
          <p:cNvSpPr/>
          <p:nvPr/>
        </p:nvSpPr>
        <p:spPr>
          <a:xfrm>
            <a:off x="4790518" y="3774732"/>
            <a:ext cx="308871" cy="2517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985009" y="4781221"/>
            <a:ext cx="301453" cy="354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>
              <a:solidFill>
                <a:srgbClr val="FF0000"/>
              </a:solidFill>
            </a:endParaRPr>
          </a:p>
        </p:txBody>
      </p:sp>
      <p:sp>
        <p:nvSpPr>
          <p:cNvPr id="41" name="Hexagon 40"/>
          <p:cNvSpPr/>
          <p:nvPr/>
        </p:nvSpPr>
        <p:spPr>
          <a:xfrm>
            <a:off x="6514261" y="4440796"/>
            <a:ext cx="391699" cy="338267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42" name="Rectangle 41"/>
          <p:cNvSpPr/>
          <p:nvPr/>
        </p:nvSpPr>
        <p:spPr>
          <a:xfrm>
            <a:off x="6901978" y="4763476"/>
            <a:ext cx="324498" cy="354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43" name="Oval 42"/>
          <p:cNvSpPr/>
          <p:nvPr/>
        </p:nvSpPr>
        <p:spPr>
          <a:xfrm>
            <a:off x="7730125" y="3745004"/>
            <a:ext cx="308871" cy="2517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>
              <a:solidFill>
                <a:schemeClr val="bg1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472928" y="5772701"/>
            <a:ext cx="529189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45335" y="692696"/>
            <a:ext cx="34384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err="1" smtClean="0"/>
              <a:t>Pb</a:t>
            </a:r>
            <a:r>
              <a:rPr lang="en-GB" sz="2400" b="1" dirty="0" smtClean="0"/>
              <a:t>(Sc</a:t>
            </a:r>
            <a:r>
              <a:rPr lang="en-GB" sz="2400" b="1" baseline="-25000" dirty="0" smtClean="0"/>
              <a:t>0.5</a:t>
            </a:r>
            <a:r>
              <a:rPr lang="en-GB" sz="2400" b="1" dirty="0" smtClean="0"/>
              <a:t>Nb</a:t>
            </a:r>
            <a:r>
              <a:rPr lang="en-GB" sz="2400" b="1" baseline="-25000" dirty="0" smtClean="0"/>
              <a:t>0.5</a:t>
            </a:r>
            <a:r>
              <a:rPr lang="en-GB" sz="2400" b="1" dirty="0" smtClean="0"/>
              <a:t>)O</a:t>
            </a:r>
            <a:r>
              <a:rPr lang="en-GB" sz="2400" b="1" baseline="-25000" dirty="0" smtClean="0"/>
              <a:t>3</a:t>
            </a:r>
            <a:r>
              <a:rPr lang="en-GB" sz="2400" b="1" dirty="0" smtClean="0"/>
              <a:t> </a:t>
            </a:r>
            <a:r>
              <a:rPr lang="sl-SI" sz="2400" b="1" dirty="0" smtClean="0"/>
              <a:t> </a:t>
            </a:r>
            <a:r>
              <a:rPr lang="sl-SI" sz="2400" b="1" dirty="0" err="1" smtClean="0"/>
              <a:t>ceramics</a:t>
            </a:r>
            <a:endParaRPr lang="sl-SI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877842" y="3354596"/>
            <a:ext cx="130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 smtClean="0"/>
              <a:t>Topography</a:t>
            </a:r>
            <a:endParaRPr lang="en-US" dirty="0"/>
          </a:p>
        </p:txBody>
      </p:sp>
      <p:sp>
        <p:nvSpPr>
          <p:cNvPr id="50" name="Flowchart: Magnetic Disk 49"/>
          <p:cNvSpPr/>
          <p:nvPr/>
        </p:nvSpPr>
        <p:spPr>
          <a:xfrm>
            <a:off x="2142268" y="2041593"/>
            <a:ext cx="1584176" cy="504056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l-SI">
              <a:blipFill>
                <a:blip r:embed="rId6"/>
                <a:tile tx="0" ty="0" sx="100000" sy="100000" flip="none" algn="tl"/>
              </a:blip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2708243" y="1523299"/>
            <a:ext cx="975382" cy="114782"/>
          </a:xfrm>
          <a:prstGeom prst="line">
            <a:avLst/>
          </a:prstGeom>
          <a:ln w="57150">
            <a:solidFill>
              <a:schemeClr val="tx1"/>
            </a:solidFill>
          </a:ln>
          <a:scene3d>
            <a:camera prst="orthographicFront"/>
            <a:lightRig rig="sunset" dir="t"/>
          </a:scene3d>
          <a:sp3d prstMaterial="matte">
            <a:bevelB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51"/>
          <p:cNvSpPr/>
          <p:nvPr/>
        </p:nvSpPr>
        <p:spPr>
          <a:xfrm>
            <a:off x="2376573" y="2278184"/>
            <a:ext cx="205667" cy="132817"/>
          </a:xfrm>
          <a:custGeom>
            <a:avLst/>
            <a:gdLst>
              <a:gd name="connsiteX0" fmla="*/ 213064 w 216710"/>
              <a:gd name="connsiteY0" fmla="*/ 45034 h 183802"/>
              <a:gd name="connsiteX1" fmla="*/ 168676 w 216710"/>
              <a:gd name="connsiteY1" fmla="*/ 9523 h 183802"/>
              <a:gd name="connsiteX2" fmla="*/ 62144 w 216710"/>
              <a:gd name="connsiteY2" fmla="*/ 9523 h 183802"/>
              <a:gd name="connsiteX3" fmla="*/ 17756 w 216710"/>
              <a:gd name="connsiteY3" fmla="*/ 45034 h 183802"/>
              <a:gd name="connsiteX4" fmla="*/ 0 w 216710"/>
              <a:gd name="connsiteY4" fmla="*/ 98300 h 183802"/>
              <a:gd name="connsiteX5" fmla="*/ 8878 w 216710"/>
              <a:gd name="connsiteY5" fmla="*/ 151566 h 183802"/>
              <a:gd name="connsiteX6" fmla="*/ 159798 w 216710"/>
              <a:gd name="connsiteY6" fmla="*/ 169321 h 183802"/>
              <a:gd name="connsiteX7" fmla="*/ 186431 w 216710"/>
              <a:gd name="connsiteY7" fmla="*/ 160443 h 183802"/>
              <a:gd name="connsiteX8" fmla="*/ 213064 w 216710"/>
              <a:gd name="connsiteY8" fmla="*/ 45034 h 18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10" h="183802">
                <a:moveTo>
                  <a:pt x="213064" y="45034"/>
                </a:moveTo>
                <a:cubicBezTo>
                  <a:pt x="210105" y="19881"/>
                  <a:pt x="184744" y="19566"/>
                  <a:pt x="168676" y="9523"/>
                </a:cubicBezTo>
                <a:cubicBezTo>
                  <a:pt x="137246" y="-10121"/>
                  <a:pt x="92283" y="6174"/>
                  <a:pt x="62144" y="9523"/>
                </a:cubicBezTo>
                <a:cubicBezTo>
                  <a:pt x="33264" y="19150"/>
                  <a:pt x="31723" y="13608"/>
                  <a:pt x="17756" y="45034"/>
                </a:cubicBezTo>
                <a:cubicBezTo>
                  <a:pt x="10155" y="62137"/>
                  <a:pt x="0" y="98300"/>
                  <a:pt x="0" y="98300"/>
                </a:cubicBezTo>
                <a:cubicBezTo>
                  <a:pt x="2959" y="116055"/>
                  <a:pt x="1567" y="135117"/>
                  <a:pt x="8878" y="151566"/>
                </a:cubicBezTo>
                <a:cubicBezTo>
                  <a:pt x="34726" y="209722"/>
                  <a:pt x="122747" y="171968"/>
                  <a:pt x="159798" y="169321"/>
                </a:cubicBezTo>
                <a:cubicBezTo>
                  <a:pt x="168676" y="166362"/>
                  <a:pt x="178407" y="165258"/>
                  <a:pt x="186431" y="160443"/>
                </a:cubicBezTo>
                <a:cubicBezTo>
                  <a:pt x="227205" y="135979"/>
                  <a:pt x="216023" y="70187"/>
                  <a:pt x="213064" y="4503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53" name="Freeform 52"/>
          <p:cNvSpPr/>
          <p:nvPr/>
        </p:nvSpPr>
        <p:spPr>
          <a:xfrm>
            <a:off x="2582240" y="2215692"/>
            <a:ext cx="261367" cy="195309"/>
          </a:xfrm>
          <a:custGeom>
            <a:avLst/>
            <a:gdLst>
              <a:gd name="connsiteX0" fmla="*/ 213064 w 216710"/>
              <a:gd name="connsiteY0" fmla="*/ 45034 h 183802"/>
              <a:gd name="connsiteX1" fmla="*/ 168676 w 216710"/>
              <a:gd name="connsiteY1" fmla="*/ 9523 h 183802"/>
              <a:gd name="connsiteX2" fmla="*/ 62144 w 216710"/>
              <a:gd name="connsiteY2" fmla="*/ 9523 h 183802"/>
              <a:gd name="connsiteX3" fmla="*/ 17756 w 216710"/>
              <a:gd name="connsiteY3" fmla="*/ 45034 h 183802"/>
              <a:gd name="connsiteX4" fmla="*/ 0 w 216710"/>
              <a:gd name="connsiteY4" fmla="*/ 98300 h 183802"/>
              <a:gd name="connsiteX5" fmla="*/ 8878 w 216710"/>
              <a:gd name="connsiteY5" fmla="*/ 151566 h 183802"/>
              <a:gd name="connsiteX6" fmla="*/ 159798 w 216710"/>
              <a:gd name="connsiteY6" fmla="*/ 169321 h 183802"/>
              <a:gd name="connsiteX7" fmla="*/ 186431 w 216710"/>
              <a:gd name="connsiteY7" fmla="*/ 160443 h 183802"/>
              <a:gd name="connsiteX8" fmla="*/ 213064 w 216710"/>
              <a:gd name="connsiteY8" fmla="*/ 45034 h 18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10" h="183802">
                <a:moveTo>
                  <a:pt x="213064" y="45034"/>
                </a:moveTo>
                <a:cubicBezTo>
                  <a:pt x="210105" y="19881"/>
                  <a:pt x="184744" y="19566"/>
                  <a:pt x="168676" y="9523"/>
                </a:cubicBezTo>
                <a:cubicBezTo>
                  <a:pt x="137246" y="-10121"/>
                  <a:pt x="92283" y="6174"/>
                  <a:pt x="62144" y="9523"/>
                </a:cubicBezTo>
                <a:cubicBezTo>
                  <a:pt x="33264" y="19150"/>
                  <a:pt x="31723" y="13608"/>
                  <a:pt x="17756" y="45034"/>
                </a:cubicBezTo>
                <a:cubicBezTo>
                  <a:pt x="10155" y="62137"/>
                  <a:pt x="0" y="98300"/>
                  <a:pt x="0" y="98300"/>
                </a:cubicBezTo>
                <a:cubicBezTo>
                  <a:pt x="2959" y="116055"/>
                  <a:pt x="1567" y="135117"/>
                  <a:pt x="8878" y="151566"/>
                </a:cubicBezTo>
                <a:cubicBezTo>
                  <a:pt x="34726" y="209722"/>
                  <a:pt x="122747" y="171968"/>
                  <a:pt x="159798" y="169321"/>
                </a:cubicBezTo>
                <a:cubicBezTo>
                  <a:pt x="168676" y="166362"/>
                  <a:pt x="178407" y="165258"/>
                  <a:pt x="186431" y="160443"/>
                </a:cubicBezTo>
                <a:cubicBezTo>
                  <a:pt x="227205" y="135979"/>
                  <a:pt x="216023" y="70187"/>
                  <a:pt x="213064" y="4503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54" name="Freeform 53"/>
          <p:cNvSpPr/>
          <p:nvPr/>
        </p:nvSpPr>
        <p:spPr>
          <a:xfrm>
            <a:off x="2565438" y="2393245"/>
            <a:ext cx="152400" cy="152400"/>
          </a:xfrm>
          <a:custGeom>
            <a:avLst/>
            <a:gdLst>
              <a:gd name="connsiteX0" fmla="*/ 213064 w 216710"/>
              <a:gd name="connsiteY0" fmla="*/ 45034 h 183802"/>
              <a:gd name="connsiteX1" fmla="*/ 168676 w 216710"/>
              <a:gd name="connsiteY1" fmla="*/ 9523 h 183802"/>
              <a:gd name="connsiteX2" fmla="*/ 62144 w 216710"/>
              <a:gd name="connsiteY2" fmla="*/ 9523 h 183802"/>
              <a:gd name="connsiteX3" fmla="*/ 17756 w 216710"/>
              <a:gd name="connsiteY3" fmla="*/ 45034 h 183802"/>
              <a:gd name="connsiteX4" fmla="*/ 0 w 216710"/>
              <a:gd name="connsiteY4" fmla="*/ 98300 h 183802"/>
              <a:gd name="connsiteX5" fmla="*/ 8878 w 216710"/>
              <a:gd name="connsiteY5" fmla="*/ 151566 h 183802"/>
              <a:gd name="connsiteX6" fmla="*/ 159798 w 216710"/>
              <a:gd name="connsiteY6" fmla="*/ 169321 h 183802"/>
              <a:gd name="connsiteX7" fmla="*/ 186431 w 216710"/>
              <a:gd name="connsiteY7" fmla="*/ 160443 h 183802"/>
              <a:gd name="connsiteX8" fmla="*/ 213064 w 216710"/>
              <a:gd name="connsiteY8" fmla="*/ 45034 h 18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10" h="183802">
                <a:moveTo>
                  <a:pt x="213064" y="45034"/>
                </a:moveTo>
                <a:cubicBezTo>
                  <a:pt x="210105" y="19881"/>
                  <a:pt x="184744" y="19566"/>
                  <a:pt x="168676" y="9523"/>
                </a:cubicBezTo>
                <a:cubicBezTo>
                  <a:pt x="137246" y="-10121"/>
                  <a:pt x="92283" y="6174"/>
                  <a:pt x="62144" y="9523"/>
                </a:cubicBezTo>
                <a:cubicBezTo>
                  <a:pt x="33264" y="19150"/>
                  <a:pt x="31723" y="13608"/>
                  <a:pt x="17756" y="45034"/>
                </a:cubicBezTo>
                <a:cubicBezTo>
                  <a:pt x="10155" y="62137"/>
                  <a:pt x="0" y="98300"/>
                  <a:pt x="0" y="98300"/>
                </a:cubicBezTo>
                <a:cubicBezTo>
                  <a:pt x="2959" y="116055"/>
                  <a:pt x="1567" y="135117"/>
                  <a:pt x="8878" y="151566"/>
                </a:cubicBezTo>
                <a:cubicBezTo>
                  <a:pt x="34726" y="209722"/>
                  <a:pt x="122747" y="171968"/>
                  <a:pt x="159798" y="169321"/>
                </a:cubicBezTo>
                <a:cubicBezTo>
                  <a:pt x="168676" y="166362"/>
                  <a:pt x="178407" y="165258"/>
                  <a:pt x="186431" y="160443"/>
                </a:cubicBezTo>
                <a:cubicBezTo>
                  <a:pt x="227205" y="135979"/>
                  <a:pt x="216023" y="70187"/>
                  <a:pt x="213064" y="4503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55" name="Freeform 54"/>
          <p:cNvSpPr/>
          <p:nvPr/>
        </p:nvSpPr>
        <p:spPr>
          <a:xfrm>
            <a:off x="2708619" y="2398255"/>
            <a:ext cx="134988" cy="147394"/>
          </a:xfrm>
          <a:custGeom>
            <a:avLst/>
            <a:gdLst>
              <a:gd name="connsiteX0" fmla="*/ 213064 w 216710"/>
              <a:gd name="connsiteY0" fmla="*/ 45034 h 183802"/>
              <a:gd name="connsiteX1" fmla="*/ 168676 w 216710"/>
              <a:gd name="connsiteY1" fmla="*/ 9523 h 183802"/>
              <a:gd name="connsiteX2" fmla="*/ 62144 w 216710"/>
              <a:gd name="connsiteY2" fmla="*/ 9523 h 183802"/>
              <a:gd name="connsiteX3" fmla="*/ 17756 w 216710"/>
              <a:gd name="connsiteY3" fmla="*/ 45034 h 183802"/>
              <a:gd name="connsiteX4" fmla="*/ 0 w 216710"/>
              <a:gd name="connsiteY4" fmla="*/ 98300 h 183802"/>
              <a:gd name="connsiteX5" fmla="*/ 8878 w 216710"/>
              <a:gd name="connsiteY5" fmla="*/ 151566 h 183802"/>
              <a:gd name="connsiteX6" fmla="*/ 159798 w 216710"/>
              <a:gd name="connsiteY6" fmla="*/ 169321 h 183802"/>
              <a:gd name="connsiteX7" fmla="*/ 186431 w 216710"/>
              <a:gd name="connsiteY7" fmla="*/ 160443 h 183802"/>
              <a:gd name="connsiteX8" fmla="*/ 213064 w 216710"/>
              <a:gd name="connsiteY8" fmla="*/ 45034 h 18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10" h="183802">
                <a:moveTo>
                  <a:pt x="213064" y="45034"/>
                </a:moveTo>
                <a:cubicBezTo>
                  <a:pt x="210105" y="19881"/>
                  <a:pt x="184744" y="19566"/>
                  <a:pt x="168676" y="9523"/>
                </a:cubicBezTo>
                <a:cubicBezTo>
                  <a:pt x="137246" y="-10121"/>
                  <a:pt x="92283" y="6174"/>
                  <a:pt x="62144" y="9523"/>
                </a:cubicBezTo>
                <a:cubicBezTo>
                  <a:pt x="33264" y="19150"/>
                  <a:pt x="31723" y="13608"/>
                  <a:pt x="17756" y="45034"/>
                </a:cubicBezTo>
                <a:cubicBezTo>
                  <a:pt x="10155" y="62137"/>
                  <a:pt x="0" y="98300"/>
                  <a:pt x="0" y="98300"/>
                </a:cubicBezTo>
                <a:cubicBezTo>
                  <a:pt x="2959" y="116055"/>
                  <a:pt x="1567" y="135117"/>
                  <a:pt x="8878" y="151566"/>
                </a:cubicBezTo>
                <a:cubicBezTo>
                  <a:pt x="34726" y="209722"/>
                  <a:pt x="122747" y="171968"/>
                  <a:pt x="159798" y="169321"/>
                </a:cubicBezTo>
                <a:cubicBezTo>
                  <a:pt x="168676" y="166362"/>
                  <a:pt x="178407" y="165258"/>
                  <a:pt x="186431" y="160443"/>
                </a:cubicBezTo>
                <a:cubicBezTo>
                  <a:pt x="227205" y="135979"/>
                  <a:pt x="216023" y="70187"/>
                  <a:pt x="213064" y="4503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56" name="Freeform 55"/>
          <p:cNvSpPr/>
          <p:nvPr/>
        </p:nvSpPr>
        <p:spPr>
          <a:xfrm flipH="1" flipV="1">
            <a:off x="2412085" y="2192413"/>
            <a:ext cx="94867" cy="98071"/>
          </a:xfrm>
          <a:custGeom>
            <a:avLst/>
            <a:gdLst>
              <a:gd name="connsiteX0" fmla="*/ 213064 w 216710"/>
              <a:gd name="connsiteY0" fmla="*/ 45034 h 183802"/>
              <a:gd name="connsiteX1" fmla="*/ 168676 w 216710"/>
              <a:gd name="connsiteY1" fmla="*/ 9523 h 183802"/>
              <a:gd name="connsiteX2" fmla="*/ 62144 w 216710"/>
              <a:gd name="connsiteY2" fmla="*/ 9523 h 183802"/>
              <a:gd name="connsiteX3" fmla="*/ 17756 w 216710"/>
              <a:gd name="connsiteY3" fmla="*/ 45034 h 183802"/>
              <a:gd name="connsiteX4" fmla="*/ 0 w 216710"/>
              <a:gd name="connsiteY4" fmla="*/ 98300 h 183802"/>
              <a:gd name="connsiteX5" fmla="*/ 8878 w 216710"/>
              <a:gd name="connsiteY5" fmla="*/ 151566 h 183802"/>
              <a:gd name="connsiteX6" fmla="*/ 159798 w 216710"/>
              <a:gd name="connsiteY6" fmla="*/ 169321 h 183802"/>
              <a:gd name="connsiteX7" fmla="*/ 186431 w 216710"/>
              <a:gd name="connsiteY7" fmla="*/ 160443 h 183802"/>
              <a:gd name="connsiteX8" fmla="*/ 213064 w 216710"/>
              <a:gd name="connsiteY8" fmla="*/ 45034 h 18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10" h="183802">
                <a:moveTo>
                  <a:pt x="213064" y="45034"/>
                </a:moveTo>
                <a:cubicBezTo>
                  <a:pt x="210105" y="19881"/>
                  <a:pt x="184744" y="19566"/>
                  <a:pt x="168676" y="9523"/>
                </a:cubicBezTo>
                <a:cubicBezTo>
                  <a:pt x="137246" y="-10121"/>
                  <a:pt x="92283" y="6174"/>
                  <a:pt x="62144" y="9523"/>
                </a:cubicBezTo>
                <a:cubicBezTo>
                  <a:pt x="33264" y="19150"/>
                  <a:pt x="31723" y="13608"/>
                  <a:pt x="17756" y="45034"/>
                </a:cubicBezTo>
                <a:cubicBezTo>
                  <a:pt x="10155" y="62137"/>
                  <a:pt x="0" y="98300"/>
                  <a:pt x="0" y="98300"/>
                </a:cubicBezTo>
                <a:cubicBezTo>
                  <a:pt x="2959" y="116055"/>
                  <a:pt x="1567" y="135117"/>
                  <a:pt x="8878" y="151566"/>
                </a:cubicBezTo>
                <a:cubicBezTo>
                  <a:pt x="34726" y="209722"/>
                  <a:pt x="122747" y="171968"/>
                  <a:pt x="159798" y="169321"/>
                </a:cubicBezTo>
                <a:cubicBezTo>
                  <a:pt x="168676" y="166362"/>
                  <a:pt x="178407" y="165258"/>
                  <a:pt x="186431" y="160443"/>
                </a:cubicBezTo>
                <a:cubicBezTo>
                  <a:pt x="227205" y="135979"/>
                  <a:pt x="216023" y="70187"/>
                  <a:pt x="213064" y="4503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57" name="Freeform 56"/>
          <p:cNvSpPr/>
          <p:nvPr/>
        </p:nvSpPr>
        <p:spPr>
          <a:xfrm>
            <a:off x="3087960" y="2355192"/>
            <a:ext cx="216710" cy="183802"/>
          </a:xfrm>
          <a:custGeom>
            <a:avLst/>
            <a:gdLst>
              <a:gd name="connsiteX0" fmla="*/ 213064 w 216710"/>
              <a:gd name="connsiteY0" fmla="*/ 45034 h 183802"/>
              <a:gd name="connsiteX1" fmla="*/ 168676 w 216710"/>
              <a:gd name="connsiteY1" fmla="*/ 9523 h 183802"/>
              <a:gd name="connsiteX2" fmla="*/ 62144 w 216710"/>
              <a:gd name="connsiteY2" fmla="*/ 9523 h 183802"/>
              <a:gd name="connsiteX3" fmla="*/ 17756 w 216710"/>
              <a:gd name="connsiteY3" fmla="*/ 45034 h 183802"/>
              <a:gd name="connsiteX4" fmla="*/ 0 w 216710"/>
              <a:gd name="connsiteY4" fmla="*/ 98300 h 183802"/>
              <a:gd name="connsiteX5" fmla="*/ 8878 w 216710"/>
              <a:gd name="connsiteY5" fmla="*/ 151566 h 183802"/>
              <a:gd name="connsiteX6" fmla="*/ 159798 w 216710"/>
              <a:gd name="connsiteY6" fmla="*/ 169321 h 183802"/>
              <a:gd name="connsiteX7" fmla="*/ 186431 w 216710"/>
              <a:gd name="connsiteY7" fmla="*/ 160443 h 183802"/>
              <a:gd name="connsiteX8" fmla="*/ 213064 w 216710"/>
              <a:gd name="connsiteY8" fmla="*/ 45034 h 18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10" h="183802">
                <a:moveTo>
                  <a:pt x="213064" y="45034"/>
                </a:moveTo>
                <a:cubicBezTo>
                  <a:pt x="210105" y="19881"/>
                  <a:pt x="184744" y="19566"/>
                  <a:pt x="168676" y="9523"/>
                </a:cubicBezTo>
                <a:cubicBezTo>
                  <a:pt x="137246" y="-10121"/>
                  <a:pt x="92283" y="6174"/>
                  <a:pt x="62144" y="9523"/>
                </a:cubicBezTo>
                <a:cubicBezTo>
                  <a:pt x="33264" y="19150"/>
                  <a:pt x="31723" y="13608"/>
                  <a:pt x="17756" y="45034"/>
                </a:cubicBezTo>
                <a:cubicBezTo>
                  <a:pt x="10155" y="62137"/>
                  <a:pt x="0" y="98300"/>
                  <a:pt x="0" y="98300"/>
                </a:cubicBezTo>
                <a:cubicBezTo>
                  <a:pt x="2959" y="116055"/>
                  <a:pt x="1567" y="135117"/>
                  <a:pt x="8878" y="151566"/>
                </a:cubicBezTo>
                <a:cubicBezTo>
                  <a:pt x="34726" y="209722"/>
                  <a:pt x="122747" y="171968"/>
                  <a:pt x="159798" y="169321"/>
                </a:cubicBezTo>
                <a:cubicBezTo>
                  <a:pt x="168676" y="166362"/>
                  <a:pt x="178407" y="165258"/>
                  <a:pt x="186431" y="160443"/>
                </a:cubicBezTo>
                <a:cubicBezTo>
                  <a:pt x="227205" y="135979"/>
                  <a:pt x="216023" y="70187"/>
                  <a:pt x="213064" y="4503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58" name="Freeform 57"/>
          <p:cNvSpPr/>
          <p:nvPr/>
        </p:nvSpPr>
        <p:spPr>
          <a:xfrm flipH="1">
            <a:off x="2843606" y="2313346"/>
            <a:ext cx="268517" cy="225648"/>
          </a:xfrm>
          <a:custGeom>
            <a:avLst/>
            <a:gdLst>
              <a:gd name="connsiteX0" fmla="*/ 213064 w 216710"/>
              <a:gd name="connsiteY0" fmla="*/ 45034 h 183802"/>
              <a:gd name="connsiteX1" fmla="*/ 168676 w 216710"/>
              <a:gd name="connsiteY1" fmla="*/ 9523 h 183802"/>
              <a:gd name="connsiteX2" fmla="*/ 62144 w 216710"/>
              <a:gd name="connsiteY2" fmla="*/ 9523 h 183802"/>
              <a:gd name="connsiteX3" fmla="*/ 17756 w 216710"/>
              <a:gd name="connsiteY3" fmla="*/ 45034 h 183802"/>
              <a:gd name="connsiteX4" fmla="*/ 0 w 216710"/>
              <a:gd name="connsiteY4" fmla="*/ 98300 h 183802"/>
              <a:gd name="connsiteX5" fmla="*/ 8878 w 216710"/>
              <a:gd name="connsiteY5" fmla="*/ 151566 h 183802"/>
              <a:gd name="connsiteX6" fmla="*/ 159798 w 216710"/>
              <a:gd name="connsiteY6" fmla="*/ 169321 h 183802"/>
              <a:gd name="connsiteX7" fmla="*/ 186431 w 216710"/>
              <a:gd name="connsiteY7" fmla="*/ 160443 h 183802"/>
              <a:gd name="connsiteX8" fmla="*/ 213064 w 216710"/>
              <a:gd name="connsiteY8" fmla="*/ 45034 h 18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10" h="183802">
                <a:moveTo>
                  <a:pt x="213064" y="45034"/>
                </a:moveTo>
                <a:cubicBezTo>
                  <a:pt x="210105" y="19881"/>
                  <a:pt x="184744" y="19566"/>
                  <a:pt x="168676" y="9523"/>
                </a:cubicBezTo>
                <a:cubicBezTo>
                  <a:pt x="137246" y="-10121"/>
                  <a:pt x="92283" y="6174"/>
                  <a:pt x="62144" y="9523"/>
                </a:cubicBezTo>
                <a:cubicBezTo>
                  <a:pt x="33264" y="19150"/>
                  <a:pt x="31723" y="13608"/>
                  <a:pt x="17756" y="45034"/>
                </a:cubicBezTo>
                <a:cubicBezTo>
                  <a:pt x="10155" y="62137"/>
                  <a:pt x="0" y="98300"/>
                  <a:pt x="0" y="98300"/>
                </a:cubicBezTo>
                <a:cubicBezTo>
                  <a:pt x="2959" y="116055"/>
                  <a:pt x="1567" y="135117"/>
                  <a:pt x="8878" y="151566"/>
                </a:cubicBezTo>
                <a:cubicBezTo>
                  <a:pt x="34726" y="209722"/>
                  <a:pt x="122747" y="171968"/>
                  <a:pt x="159798" y="169321"/>
                </a:cubicBezTo>
                <a:cubicBezTo>
                  <a:pt x="168676" y="166362"/>
                  <a:pt x="178407" y="165258"/>
                  <a:pt x="186431" y="160443"/>
                </a:cubicBezTo>
                <a:cubicBezTo>
                  <a:pt x="227205" y="135979"/>
                  <a:pt x="216023" y="70187"/>
                  <a:pt x="213064" y="4503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59" name="Freeform 58"/>
          <p:cNvSpPr/>
          <p:nvPr/>
        </p:nvSpPr>
        <p:spPr>
          <a:xfrm flipH="1">
            <a:off x="3098894" y="2215941"/>
            <a:ext cx="205776" cy="154144"/>
          </a:xfrm>
          <a:custGeom>
            <a:avLst/>
            <a:gdLst>
              <a:gd name="connsiteX0" fmla="*/ 213064 w 216710"/>
              <a:gd name="connsiteY0" fmla="*/ 45034 h 183802"/>
              <a:gd name="connsiteX1" fmla="*/ 168676 w 216710"/>
              <a:gd name="connsiteY1" fmla="*/ 9523 h 183802"/>
              <a:gd name="connsiteX2" fmla="*/ 62144 w 216710"/>
              <a:gd name="connsiteY2" fmla="*/ 9523 h 183802"/>
              <a:gd name="connsiteX3" fmla="*/ 17756 w 216710"/>
              <a:gd name="connsiteY3" fmla="*/ 45034 h 183802"/>
              <a:gd name="connsiteX4" fmla="*/ 0 w 216710"/>
              <a:gd name="connsiteY4" fmla="*/ 98300 h 183802"/>
              <a:gd name="connsiteX5" fmla="*/ 8878 w 216710"/>
              <a:gd name="connsiteY5" fmla="*/ 151566 h 183802"/>
              <a:gd name="connsiteX6" fmla="*/ 159798 w 216710"/>
              <a:gd name="connsiteY6" fmla="*/ 169321 h 183802"/>
              <a:gd name="connsiteX7" fmla="*/ 186431 w 216710"/>
              <a:gd name="connsiteY7" fmla="*/ 160443 h 183802"/>
              <a:gd name="connsiteX8" fmla="*/ 213064 w 216710"/>
              <a:gd name="connsiteY8" fmla="*/ 45034 h 18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10" h="183802">
                <a:moveTo>
                  <a:pt x="213064" y="45034"/>
                </a:moveTo>
                <a:cubicBezTo>
                  <a:pt x="210105" y="19881"/>
                  <a:pt x="184744" y="19566"/>
                  <a:pt x="168676" y="9523"/>
                </a:cubicBezTo>
                <a:cubicBezTo>
                  <a:pt x="137246" y="-10121"/>
                  <a:pt x="92283" y="6174"/>
                  <a:pt x="62144" y="9523"/>
                </a:cubicBezTo>
                <a:cubicBezTo>
                  <a:pt x="33264" y="19150"/>
                  <a:pt x="31723" y="13608"/>
                  <a:pt x="17756" y="45034"/>
                </a:cubicBezTo>
                <a:cubicBezTo>
                  <a:pt x="10155" y="62137"/>
                  <a:pt x="0" y="98300"/>
                  <a:pt x="0" y="98300"/>
                </a:cubicBezTo>
                <a:cubicBezTo>
                  <a:pt x="2959" y="116055"/>
                  <a:pt x="1567" y="135117"/>
                  <a:pt x="8878" y="151566"/>
                </a:cubicBezTo>
                <a:cubicBezTo>
                  <a:pt x="34726" y="209722"/>
                  <a:pt x="122747" y="171968"/>
                  <a:pt x="159798" y="169321"/>
                </a:cubicBezTo>
                <a:cubicBezTo>
                  <a:pt x="168676" y="166362"/>
                  <a:pt x="178407" y="165258"/>
                  <a:pt x="186431" y="160443"/>
                </a:cubicBezTo>
                <a:cubicBezTo>
                  <a:pt x="227205" y="135979"/>
                  <a:pt x="216023" y="70187"/>
                  <a:pt x="213064" y="4503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60" name="Freeform 59"/>
          <p:cNvSpPr/>
          <p:nvPr/>
        </p:nvSpPr>
        <p:spPr>
          <a:xfrm>
            <a:off x="2861019" y="2228758"/>
            <a:ext cx="108355" cy="91901"/>
          </a:xfrm>
          <a:custGeom>
            <a:avLst/>
            <a:gdLst>
              <a:gd name="connsiteX0" fmla="*/ 213064 w 216710"/>
              <a:gd name="connsiteY0" fmla="*/ 45034 h 183802"/>
              <a:gd name="connsiteX1" fmla="*/ 168676 w 216710"/>
              <a:gd name="connsiteY1" fmla="*/ 9523 h 183802"/>
              <a:gd name="connsiteX2" fmla="*/ 62144 w 216710"/>
              <a:gd name="connsiteY2" fmla="*/ 9523 h 183802"/>
              <a:gd name="connsiteX3" fmla="*/ 17756 w 216710"/>
              <a:gd name="connsiteY3" fmla="*/ 45034 h 183802"/>
              <a:gd name="connsiteX4" fmla="*/ 0 w 216710"/>
              <a:gd name="connsiteY4" fmla="*/ 98300 h 183802"/>
              <a:gd name="connsiteX5" fmla="*/ 8878 w 216710"/>
              <a:gd name="connsiteY5" fmla="*/ 151566 h 183802"/>
              <a:gd name="connsiteX6" fmla="*/ 159798 w 216710"/>
              <a:gd name="connsiteY6" fmla="*/ 169321 h 183802"/>
              <a:gd name="connsiteX7" fmla="*/ 186431 w 216710"/>
              <a:gd name="connsiteY7" fmla="*/ 160443 h 183802"/>
              <a:gd name="connsiteX8" fmla="*/ 213064 w 216710"/>
              <a:gd name="connsiteY8" fmla="*/ 45034 h 18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10" h="183802">
                <a:moveTo>
                  <a:pt x="213064" y="45034"/>
                </a:moveTo>
                <a:cubicBezTo>
                  <a:pt x="210105" y="19881"/>
                  <a:pt x="184744" y="19566"/>
                  <a:pt x="168676" y="9523"/>
                </a:cubicBezTo>
                <a:cubicBezTo>
                  <a:pt x="137246" y="-10121"/>
                  <a:pt x="92283" y="6174"/>
                  <a:pt x="62144" y="9523"/>
                </a:cubicBezTo>
                <a:cubicBezTo>
                  <a:pt x="33264" y="19150"/>
                  <a:pt x="31723" y="13608"/>
                  <a:pt x="17756" y="45034"/>
                </a:cubicBezTo>
                <a:cubicBezTo>
                  <a:pt x="10155" y="62137"/>
                  <a:pt x="0" y="98300"/>
                  <a:pt x="0" y="98300"/>
                </a:cubicBezTo>
                <a:cubicBezTo>
                  <a:pt x="2959" y="116055"/>
                  <a:pt x="1567" y="135117"/>
                  <a:pt x="8878" y="151566"/>
                </a:cubicBezTo>
                <a:cubicBezTo>
                  <a:pt x="34726" y="209722"/>
                  <a:pt x="122747" y="171968"/>
                  <a:pt x="159798" y="169321"/>
                </a:cubicBezTo>
                <a:cubicBezTo>
                  <a:pt x="168676" y="166362"/>
                  <a:pt x="178407" y="165258"/>
                  <a:pt x="186431" y="160443"/>
                </a:cubicBezTo>
                <a:cubicBezTo>
                  <a:pt x="227205" y="135979"/>
                  <a:pt x="216023" y="70187"/>
                  <a:pt x="213064" y="4503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61" name="Freeform 60"/>
          <p:cNvSpPr/>
          <p:nvPr/>
        </p:nvSpPr>
        <p:spPr>
          <a:xfrm>
            <a:off x="2995663" y="2228758"/>
            <a:ext cx="108355" cy="91901"/>
          </a:xfrm>
          <a:custGeom>
            <a:avLst/>
            <a:gdLst>
              <a:gd name="connsiteX0" fmla="*/ 213064 w 216710"/>
              <a:gd name="connsiteY0" fmla="*/ 45034 h 183802"/>
              <a:gd name="connsiteX1" fmla="*/ 168676 w 216710"/>
              <a:gd name="connsiteY1" fmla="*/ 9523 h 183802"/>
              <a:gd name="connsiteX2" fmla="*/ 62144 w 216710"/>
              <a:gd name="connsiteY2" fmla="*/ 9523 h 183802"/>
              <a:gd name="connsiteX3" fmla="*/ 17756 w 216710"/>
              <a:gd name="connsiteY3" fmla="*/ 45034 h 183802"/>
              <a:gd name="connsiteX4" fmla="*/ 0 w 216710"/>
              <a:gd name="connsiteY4" fmla="*/ 98300 h 183802"/>
              <a:gd name="connsiteX5" fmla="*/ 8878 w 216710"/>
              <a:gd name="connsiteY5" fmla="*/ 151566 h 183802"/>
              <a:gd name="connsiteX6" fmla="*/ 159798 w 216710"/>
              <a:gd name="connsiteY6" fmla="*/ 169321 h 183802"/>
              <a:gd name="connsiteX7" fmla="*/ 186431 w 216710"/>
              <a:gd name="connsiteY7" fmla="*/ 160443 h 183802"/>
              <a:gd name="connsiteX8" fmla="*/ 213064 w 216710"/>
              <a:gd name="connsiteY8" fmla="*/ 45034 h 18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10" h="183802">
                <a:moveTo>
                  <a:pt x="213064" y="45034"/>
                </a:moveTo>
                <a:cubicBezTo>
                  <a:pt x="210105" y="19881"/>
                  <a:pt x="184744" y="19566"/>
                  <a:pt x="168676" y="9523"/>
                </a:cubicBezTo>
                <a:cubicBezTo>
                  <a:pt x="137246" y="-10121"/>
                  <a:pt x="92283" y="6174"/>
                  <a:pt x="62144" y="9523"/>
                </a:cubicBezTo>
                <a:cubicBezTo>
                  <a:pt x="33264" y="19150"/>
                  <a:pt x="31723" y="13608"/>
                  <a:pt x="17756" y="45034"/>
                </a:cubicBezTo>
                <a:cubicBezTo>
                  <a:pt x="10155" y="62137"/>
                  <a:pt x="0" y="98300"/>
                  <a:pt x="0" y="98300"/>
                </a:cubicBezTo>
                <a:cubicBezTo>
                  <a:pt x="2959" y="116055"/>
                  <a:pt x="1567" y="135117"/>
                  <a:pt x="8878" y="151566"/>
                </a:cubicBezTo>
                <a:cubicBezTo>
                  <a:pt x="34726" y="209722"/>
                  <a:pt x="122747" y="171968"/>
                  <a:pt x="159798" y="169321"/>
                </a:cubicBezTo>
                <a:cubicBezTo>
                  <a:pt x="168676" y="166362"/>
                  <a:pt x="178407" y="165258"/>
                  <a:pt x="186431" y="160443"/>
                </a:cubicBezTo>
                <a:cubicBezTo>
                  <a:pt x="227205" y="135979"/>
                  <a:pt x="216023" y="70187"/>
                  <a:pt x="213064" y="4503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62" name="Freeform 61"/>
          <p:cNvSpPr/>
          <p:nvPr/>
        </p:nvSpPr>
        <p:spPr>
          <a:xfrm>
            <a:off x="2511186" y="2202124"/>
            <a:ext cx="108355" cy="91901"/>
          </a:xfrm>
          <a:custGeom>
            <a:avLst/>
            <a:gdLst>
              <a:gd name="connsiteX0" fmla="*/ 213064 w 216710"/>
              <a:gd name="connsiteY0" fmla="*/ 45034 h 183802"/>
              <a:gd name="connsiteX1" fmla="*/ 168676 w 216710"/>
              <a:gd name="connsiteY1" fmla="*/ 9523 h 183802"/>
              <a:gd name="connsiteX2" fmla="*/ 62144 w 216710"/>
              <a:gd name="connsiteY2" fmla="*/ 9523 h 183802"/>
              <a:gd name="connsiteX3" fmla="*/ 17756 w 216710"/>
              <a:gd name="connsiteY3" fmla="*/ 45034 h 183802"/>
              <a:gd name="connsiteX4" fmla="*/ 0 w 216710"/>
              <a:gd name="connsiteY4" fmla="*/ 98300 h 183802"/>
              <a:gd name="connsiteX5" fmla="*/ 8878 w 216710"/>
              <a:gd name="connsiteY5" fmla="*/ 151566 h 183802"/>
              <a:gd name="connsiteX6" fmla="*/ 159798 w 216710"/>
              <a:gd name="connsiteY6" fmla="*/ 169321 h 183802"/>
              <a:gd name="connsiteX7" fmla="*/ 186431 w 216710"/>
              <a:gd name="connsiteY7" fmla="*/ 160443 h 183802"/>
              <a:gd name="connsiteX8" fmla="*/ 213064 w 216710"/>
              <a:gd name="connsiteY8" fmla="*/ 45034 h 18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10" h="183802">
                <a:moveTo>
                  <a:pt x="213064" y="45034"/>
                </a:moveTo>
                <a:cubicBezTo>
                  <a:pt x="210105" y="19881"/>
                  <a:pt x="184744" y="19566"/>
                  <a:pt x="168676" y="9523"/>
                </a:cubicBezTo>
                <a:cubicBezTo>
                  <a:pt x="137246" y="-10121"/>
                  <a:pt x="92283" y="6174"/>
                  <a:pt x="62144" y="9523"/>
                </a:cubicBezTo>
                <a:cubicBezTo>
                  <a:pt x="33264" y="19150"/>
                  <a:pt x="31723" y="13608"/>
                  <a:pt x="17756" y="45034"/>
                </a:cubicBezTo>
                <a:cubicBezTo>
                  <a:pt x="10155" y="62137"/>
                  <a:pt x="0" y="98300"/>
                  <a:pt x="0" y="98300"/>
                </a:cubicBezTo>
                <a:cubicBezTo>
                  <a:pt x="2959" y="116055"/>
                  <a:pt x="1567" y="135117"/>
                  <a:pt x="8878" y="151566"/>
                </a:cubicBezTo>
                <a:cubicBezTo>
                  <a:pt x="34726" y="209722"/>
                  <a:pt x="122747" y="171968"/>
                  <a:pt x="159798" y="169321"/>
                </a:cubicBezTo>
                <a:cubicBezTo>
                  <a:pt x="168676" y="166362"/>
                  <a:pt x="178407" y="165258"/>
                  <a:pt x="186431" y="160443"/>
                </a:cubicBezTo>
                <a:cubicBezTo>
                  <a:pt x="227205" y="135979"/>
                  <a:pt x="216023" y="70187"/>
                  <a:pt x="213064" y="4503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63" name="Freeform 62"/>
          <p:cNvSpPr/>
          <p:nvPr/>
        </p:nvSpPr>
        <p:spPr>
          <a:xfrm>
            <a:off x="2412086" y="2407133"/>
            <a:ext cx="157010" cy="131861"/>
          </a:xfrm>
          <a:custGeom>
            <a:avLst/>
            <a:gdLst>
              <a:gd name="connsiteX0" fmla="*/ 213064 w 216710"/>
              <a:gd name="connsiteY0" fmla="*/ 45034 h 183802"/>
              <a:gd name="connsiteX1" fmla="*/ 168676 w 216710"/>
              <a:gd name="connsiteY1" fmla="*/ 9523 h 183802"/>
              <a:gd name="connsiteX2" fmla="*/ 62144 w 216710"/>
              <a:gd name="connsiteY2" fmla="*/ 9523 h 183802"/>
              <a:gd name="connsiteX3" fmla="*/ 17756 w 216710"/>
              <a:gd name="connsiteY3" fmla="*/ 45034 h 183802"/>
              <a:gd name="connsiteX4" fmla="*/ 0 w 216710"/>
              <a:gd name="connsiteY4" fmla="*/ 98300 h 183802"/>
              <a:gd name="connsiteX5" fmla="*/ 8878 w 216710"/>
              <a:gd name="connsiteY5" fmla="*/ 151566 h 183802"/>
              <a:gd name="connsiteX6" fmla="*/ 159798 w 216710"/>
              <a:gd name="connsiteY6" fmla="*/ 169321 h 183802"/>
              <a:gd name="connsiteX7" fmla="*/ 186431 w 216710"/>
              <a:gd name="connsiteY7" fmla="*/ 160443 h 183802"/>
              <a:gd name="connsiteX8" fmla="*/ 213064 w 216710"/>
              <a:gd name="connsiteY8" fmla="*/ 45034 h 18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10" h="183802">
                <a:moveTo>
                  <a:pt x="213064" y="45034"/>
                </a:moveTo>
                <a:cubicBezTo>
                  <a:pt x="210105" y="19881"/>
                  <a:pt x="184744" y="19566"/>
                  <a:pt x="168676" y="9523"/>
                </a:cubicBezTo>
                <a:cubicBezTo>
                  <a:pt x="137246" y="-10121"/>
                  <a:pt x="92283" y="6174"/>
                  <a:pt x="62144" y="9523"/>
                </a:cubicBezTo>
                <a:cubicBezTo>
                  <a:pt x="33264" y="19150"/>
                  <a:pt x="31723" y="13608"/>
                  <a:pt x="17756" y="45034"/>
                </a:cubicBezTo>
                <a:cubicBezTo>
                  <a:pt x="10155" y="62137"/>
                  <a:pt x="0" y="98300"/>
                  <a:pt x="0" y="98300"/>
                </a:cubicBezTo>
                <a:cubicBezTo>
                  <a:pt x="2959" y="116055"/>
                  <a:pt x="1567" y="135117"/>
                  <a:pt x="8878" y="151566"/>
                </a:cubicBezTo>
                <a:cubicBezTo>
                  <a:pt x="34726" y="209722"/>
                  <a:pt x="122747" y="171968"/>
                  <a:pt x="159798" y="169321"/>
                </a:cubicBezTo>
                <a:cubicBezTo>
                  <a:pt x="168676" y="166362"/>
                  <a:pt x="178407" y="165258"/>
                  <a:pt x="186431" y="160443"/>
                </a:cubicBezTo>
                <a:cubicBezTo>
                  <a:pt x="227205" y="135979"/>
                  <a:pt x="216023" y="70187"/>
                  <a:pt x="213064" y="4503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64" name="Freeform 63"/>
          <p:cNvSpPr/>
          <p:nvPr/>
        </p:nvSpPr>
        <p:spPr>
          <a:xfrm>
            <a:off x="2151146" y="2320659"/>
            <a:ext cx="216710" cy="183802"/>
          </a:xfrm>
          <a:custGeom>
            <a:avLst/>
            <a:gdLst>
              <a:gd name="connsiteX0" fmla="*/ 213064 w 216710"/>
              <a:gd name="connsiteY0" fmla="*/ 45034 h 183802"/>
              <a:gd name="connsiteX1" fmla="*/ 168676 w 216710"/>
              <a:gd name="connsiteY1" fmla="*/ 9523 h 183802"/>
              <a:gd name="connsiteX2" fmla="*/ 62144 w 216710"/>
              <a:gd name="connsiteY2" fmla="*/ 9523 h 183802"/>
              <a:gd name="connsiteX3" fmla="*/ 17756 w 216710"/>
              <a:gd name="connsiteY3" fmla="*/ 45034 h 183802"/>
              <a:gd name="connsiteX4" fmla="*/ 0 w 216710"/>
              <a:gd name="connsiteY4" fmla="*/ 98300 h 183802"/>
              <a:gd name="connsiteX5" fmla="*/ 8878 w 216710"/>
              <a:gd name="connsiteY5" fmla="*/ 151566 h 183802"/>
              <a:gd name="connsiteX6" fmla="*/ 159798 w 216710"/>
              <a:gd name="connsiteY6" fmla="*/ 169321 h 183802"/>
              <a:gd name="connsiteX7" fmla="*/ 186431 w 216710"/>
              <a:gd name="connsiteY7" fmla="*/ 160443 h 183802"/>
              <a:gd name="connsiteX8" fmla="*/ 213064 w 216710"/>
              <a:gd name="connsiteY8" fmla="*/ 45034 h 18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10" h="183802">
                <a:moveTo>
                  <a:pt x="213064" y="45034"/>
                </a:moveTo>
                <a:cubicBezTo>
                  <a:pt x="210105" y="19881"/>
                  <a:pt x="184744" y="19566"/>
                  <a:pt x="168676" y="9523"/>
                </a:cubicBezTo>
                <a:cubicBezTo>
                  <a:pt x="137246" y="-10121"/>
                  <a:pt x="92283" y="6174"/>
                  <a:pt x="62144" y="9523"/>
                </a:cubicBezTo>
                <a:cubicBezTo>
                  <a:pt x="33264" y="19150"/>
                  <a:pt x="31723" y="13608"/>
                  <a:pt x="17756" y="45034"/>
                </a:cubicBezTo>
                <a:cubicBezTo>
                  <a:pt x="10155" y="62137"/>
                  <a:pt x="0" y="98300"/>
                  <a:pt x="0" y="98300"/>
                </a:cubicBezTo>
                <a:cubicBezTo>
                  <a:pt x="2959" y="116055"/>
                  <a:pt x="1567" y="135117"/>
                  <a:pt x="8878" y="151566"/>
                </a:cubicBezTo>
                <a:cubicBezTo>
                  <a:pt x="34726" y="209722"/>
                  <a:pt x="122747" y="171968"/>
                  <a:pt x="159798" y="169321"/>
                </a:cubicBezTo>
                <a:cubicBezTo>
                  <a:pt x="168676" y="166362"/>
                  <a:pt x="178407" y="165258"/>
                  <a:pt x="186431" y="160443"/>
                </a:cubicBezTo>
                <a:cubicBezTo>
                  <a:pt x="227205" y="135979"/>
                  <a:pt x="216023" y="70187"/>
                  <a:pt x="213064" y="4503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65" name="Freeform 64"/>
          <p:cNvSpPr/>
          <p:nvPr/>
        </p:nvSpPr>
        <p:spPr>
          <a:xfrm flipH="1" flipV="1">
            <a:off x="2340536" y="2406959"/>
            <a:ext cx="94867" cy="98071"/>
          </a:xfrm>
          <a:custGeom>
            <a:avLst/>
            <a:gdLst>
              <a:gd name="connsiteX0" fmla="*/ 213064 w 216710"/>
              <a:gd name="connsiteY0" fmla="*/ 45034 h 183802"/>
              <a:gd name="connsiteX1" fmla="*/ 168676 w 216710"/>
              <a:gd name="connsiteY1" fmla="*/ 9523 h 183802"/>
              <a:gd name="connsiteX2" fmla="*/ 62144 w 216710"/>
              <a:gd name="connsiteY2" fmla="*/ 9523 h 183802"/>
              <a:gd name="connsiteX3" fmla="*/ 17756 w 216710"/>
              <a:gd name="connsiteY3" fmla="*/ 45034 h 183802"/>
              <a:gd name="connsiteX4" fmla="*/ 0 w 216710"/>
              <a:gd name="connsiteY4" fmla="*/ 98300 h 183802"/>
              <a:gd name="connsiteX5" fmla="*/ 8878 w 216710"/>
              <a:gd name="connsiteY5" fmla="*/ 151566 h 183802"/>
              <a:gd name="connsiteX6" fmla="*/ 159798 w 216710"/>
              <a:gd name="connsiteY6" fmla="*/ 169321 h 183802"/>
              <a:gd name="connsiteX7" fmla="*/ 186431 w 216710"/>
              <a:gd name="connsiteY7" fmla="*/ 160443 h 183802"/>
              <a:gd name="connsiteX8" fmla="*/ 213064 w 216710"/>
              <a:gd name="connsiteY8" fmla="*/ 45034 h 18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10" h="183802">
                <a:moveTo>
                  <a:pt x="213064" y="45034"/>
                </a:moveTo>
                <a:cubicBezTo>
                  <a:pt x="210105" y="19881"/>
                  <a:pt x="184744" y="19566"/>
                  <a:pt x="168676" y="9523"/>
                </a:cubicBezTo>
                <a:cubicBezTo>
                  <a:pt x="137246" y="-10121"/>
                  <a:pt x="92283" y="6174"/>
                  <a:pt x="62144" y="9523"/>
                </a:cubicBezTo>
                <a:cubicBezTo>
                  <a:pt x="33264" y="19150"/>
                  <a:pt x="31723" y="13608"/>
                  <a:pt x="17756" y="45034"/>
                </a:cubicBezTo>
                <a:cubicBezTo>
                  <a:pt x="10155" y="62137"/>
                  <a:pt x="0" y="98300"/>
                  <a:pt x="0" y="98300"/>
                </a:cubicBezTo>
                <a:cubicBezTo>
                  <a:pt x="2959" y="116055"/>
                  <a:pt x="1567" y="135117"/>
                  <a:pt x="8878" y="151566"/>
                </a:cubicBezTo>
                <a:cubicBezTo>
                  <a:pt x="34726" y="209722"/>
                  <a:pt x="122747" y="171968"/>
                  <a:pt x="159798" y="169321"/>
                </a:cubicBezTo>
                <a:cubicBezTo>
                  <a:pt x="168676" y="166362"/>
                  <a:pt x="178407" y="165258"/>
                  <a:pt x="186431" y="160443"/>
                </a:cubicBezTo>
                <a:cubicBezTo>
                  <a:pt x="227205" y="135979"/>
                  <a:pt x="216023" y="70187"/>
                  <a:pt x="213064" y="4503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66" name="Freeform 65"/>
          <p:cNvSpPr/>
          <p:nvPr/>
        </p:nvSpPr>
        <p:spPr>
          <a:xfrm>
            <a:off x="2141299" y="2171942"/>
            <a:ext cx="134988" cy="147394"/>
          </a:xfrm>
          <a:custGeom>
            <a:avLst/>
            <a:gdLst>
              <a:gd name="connsiteX0" fmla="*/ 213064 w 216710"/>
              <a:gd name="connsiteY0" fmla="*/ 45034 h 183802"/>
              <a:gd name="connsiteX1" fmla="*/ 168676 w 216710"/>
              <a:gd name="connsiteY1" fmla="*/ 9523 h 183802"/>
              <a:gd name="connsiteX2" fmla="*/ 62144 w 216710"/>
              <a:gd name="connsiteY2" fmla="*/ 9523 h 183802"/>
              <a:gd name="connsiteX3" fmla="*/ 17756 w 216710"/>
              <a:gd name="connsiteY3" fmla="*/ 45034 h 183802"/>
              <a:gd name="connsiteX4" fmla="*/ 0 w 216710"/>
              <a:gd name="connsiteY4" fmla="*/ 98300 h 183802"/>
              <a:gd name="connsiteX5" fmla="*/ 8878 w 216710"/>
              <a:gd name="connsiteY5" fmla="*/ 151566 h 183802"/>
              <a:gd name="connsiteX6" fmla="*/ 159798 w 216710"/>
              <a:gd name="connsiteY6" fmla="*/ 169321 h 183802"/>
              <a:gd name="connsiteX7" fmla="*/ 186431 w 216710"/>
              <a:gd name="connsiteY7" fmla="*/ 160443 h 183802"/>
              <a:gd name="connsiteX8" fmla="*/ 213064 w 216710"/>
              <a:gd name="connsiteY8" fmla="*/ 45034 h 18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10" h="183802">
                <a:moveTo>
                  <a:pt x="213064" y="45034"/>
                </a:moveTo>
                <a:cubicBezTo>
                  <a:pt x="210105" y="19881"/>
                  <a:pt x="184744" y="19566"/>
                  <a:pt x="168676" y="9523"/>
                </a:cubicBezTo>
                <a:cubicBezTo>
                  <a:pt x="137246" y="-10121"/>
                  <a:pt x="92283" y="6174"/>
                  <a:pt x="62144" y="9523"/>
                </a:cubicBezTo>
                <a:cubicBezTo>
                  <a:pt x="33264" y="19150"/>
                  <a:pt x="31723" y="13608"/>
                  <a:pt x="17756" y="45034"/>
                </a:cubicBezTo>
                <a:cubicBezTo>
                  <a:pt x="10155" y="62137"/>
                  <a:pt x="0" y="98300"/>
                  <a:pt x="0" y="98300"/>
                </a:cubicBezTo>
                <a:cubicBezTo>
                  <a:pt x="2959" y="116055"/>
                  <a:pt x="1567" y="135117"/>
                  <a:pt x="8878" y="151566"/>
                </a:cubicBezTo>
                <a:cubicBezTo>
                  <a:pt x="34726" y="209722"/>
                  <a:pt x="122747" y="171968"/>
                  <a:pt x="159798" y="169321"/>
                </a:cubicBezTo>
                <a:cubicBezTo>
                  <a:pt x="168676" y="166362"/>
                  <a:pt x="178407" y="165258"/>
                  <a:pt x="186431" y="160443"/>
                </a:cubicBezTo>
                <a:cubicBezTo>
                  <a:pt x="227205" y="135979"/>
                  <a:pt x="216023" y="70187"/>
                  <a:pt x="213064" y="4503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67" name="Freeform 66"/>
          <p:cNvSpPr/>
          <p:nvPr/>
        </p:nvSpPr>
        <p:spPr>
          <a:xfrm>
            <a:off x="2255075" y="2180185"/>
            <a:ext cx="157010" cy="159637"/>
          </a:xfrm>
          <a:custGeom>
            <a:avLst/>
            <a:gdLst>
              <a:gd name="connsiteX0" fmla="*/ 213064 w 216710"/>
              <a:gd name="connsiteY0" fmla="*/ 45034 h 183802"/>
              <a:gd name="connsiteX1" fmla="*/ 168676 w 216710"/>
              <a:gd name="connsiteY1" fmla="*/ 9523 h 183802"/>
              <a:gd name="connsiteX2" fmla="*/ 62144 w 216710"/>
              <a:gd name="connsiteY2" fmla="*/ 9523 h 183802"/>
              <a:gd name="connsiteX3" fmla="*/ 17756 w 216710"/>
              <a:gd name="connsiteY3" fmla="*/ 45034 h 183802"/>
              <a:gd name="connsiteX4" fmla="*/ 0 w 216710"/>
              <a:gd name="connsiteY4" fmla="*/ 98300 h 183802"/>
              <a:gd name="connsiteX5" fmla="*/ 8878 w 216710"/>
              <a:gd name="connsiteY5" fmla="*/ 151566 h 183802"/>
              <a:gd name="connsiteX6" fmla="*/ 159798 w 216710"/>
              <a:gd name="connsiteY6" fmla="*/ 169321 h 183802"/>
              <a:gd name="connsiteX7" fmla="*/ 186431 w 216710"/>
              <a:gd name="connsiteY7" fmla="*/ 160443 h 183802"/>
              <a:gd name="connsiteX8" fmla="*/ 213064 w 216710"/>
              <a:gd name="connsiteY8" fmla="*/ 45034 h 18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10" h="183802">
                <a:moveTo>
                  <a:pt x="213064" y="45034"/>
                </a:moveTo>
                <a:cubicBezTo>
                  <a:pt x="210105" y="19881"/>
                  <a:pt x="184744" y="19566"/>
                  <a:pt x="168676" y="9523"/>
                </a:cubicBezTo>
                <a:cubicBezTo>
                  <a:pt x="137246" y="-10121"/>
                  <a:pt x="92283" y="6174"/>
                  <a:pt x="62144" y="9523"/>
                </a:cubicBezTo>
                <a:cubicBezTo>
                  <a:pt x="33264" y="19150"/>
                  <a:pt x="31723" y="13608"/>
                  <a:pt x="17756" y="45034"/>
                </a:cubicBezTo>
                <a:cubicBezTo>
                  <a:pt x="10155" y="62137"/>
                  <a:pt x="0" y="98300"/>
                  <a:pt x="0" y="98300"/>
                </a:cubicBezTo>
                <a:cubicBezTo>
                  <a:pt x="2959" y="116055"/>
                  <a:pt x="1567" y="135117"/>
                  <a:pt x="8878" y="151566"/>
                </a:cubicBezTo>
                <a:cubicBezTo>
                  <a:pt x="34726" y="209722"/>
                  <a:pt x="122747" y="171968"/>
                  <a:pt x="159798" y="169321"/>
                </a:cubicBezTo>
                <a:cubicBezTo>
                  <a:pt x="168676" y="166362"/>
                  <a:pt x="178407" y="165258"/>
                  <a:pt x="186431" y="160443"/>
                </a:cubicBezTo>
                <a:cubicBezTo>
                  <a:pt x="227205" y="135979"/>
                  <a:pt x="216023" y="70187"/>
                  <a:pt x="213064" y="4503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68" name="Freeform 67"/>
          <p:cNvSpPr/>
          <p:nvPr/>
        </p:nvSpPr>
        <p:spPr>
          <a:xfrm flipH="1" flipV="1">
            <a:off x="3302045" y="2207062"/>
            <a:ext cx="110293" cy="132920"/>
          </a:xfrm>
          <a:custGeom>
            <a:avLst/>
            <a:gdLst>
              <a:gd name="connsiteX0" fmla="*/ 213064 w 216710"/>
              <a:gd name="connsiteY0" fmla="*/ 45034 h 183802"/>
              <a:gd name="connsiteX1" fmla="*/ 168676 w 216710"/>
              <a:gd name="connsiteY1" fmla="*/ 9523 h 183802"/>
              <a:gd name="connsiteX2" fmla="*/ 62144 w 216710"/>
              <a:gd name="connsiteY2" fmla="*/ 9523 h 183802"/>
              <a:gd name="connsiteX3" fmla="*/ 17756 w 216710"/>
              <a:gd name="connsiteY3" fmla="*/ 45034 h 183802"/>
              <a:gd name="connsiteX4" fmla="*/ 0 w 216710"/>
              <a:gd name="connsiteY4" fmla="*/ 98300 h 183802"/>
              <a:gd name="connsiteX5" fmla="*/ 8878 w 216710"/>
              <a:gd name="connsiteY5" fmla="*/ 151566 h 183802"/>
              <a:gd name="connsiteX6" fmla="*/ 159798 w 216710"/>
              <a:gd name="connsiteY6" fmla="*/ 169321 h 183802"/>
              <a:gd name="connsiteX7" fmla="*/ 186431 w 216710"/>
              <a:gd name="connsiteY7" fmla="*/ 160443 h 183802"/>
              <a:gd name="connsiteX8" fmla="*/ 213064 w 216710"/>
              <a:gd name="connsiteY8" fmla="*/ 45034 h 18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10" h="183802">
                <a:moveTo>
                  <a:pt x="213064" y="45034"/>
                </a:moveTo>
                <a:cubicBezTo>
                  <a:pt x="210105" y="19881"/>
                  <a:pt x="184744" y="19566"/>
                  <a:pt x="168676" y="9523"/>
                </a:cubicBezTo>
                <a:cubicBezTo>
                  <a:pt x="137246" y="-10121"/>
                  <a:pt x="92283" y="6174"/>
                  <a:pt x="62144" y="9523"/>
                </a:cubicBezTo>
                <a:cubicBezTo>
                  <a:pt x="33264" y="19150"/>
                  <a:pt x="31723" y="13608"/>
                  <a:pt x="17756" y="45034"/>
                </a:cubicBezTo>
                <a:cubicBezTo>
                  <a:pt x="10155" y="62137"/>
                  <a:pt x="0" y="98300"/>
                  <a:pt x="0" y="98300"/>
                </a:cubicBezTo>
                <a:cubicBezTo>
                  <a:pt x="2959" y="116055"/>
                  <a:pt x="1567" y="135117"/>
                  <a:pt x="8878" y="151566"/>
                </a:cubicBezTo>
                <a:cubicBezTo>
                  <a:pt x="34726" y="209722"/>
                  <a:pt x="122747" y="171968"/>
                  <a:pt x="159798" y="169321"/>
                </a:cubicBezTo>
                <a:cubicBezTo>
                  <a:pt x="168676" y="166362"/>
                  <a:pt x="178407" y="165258"/>
                  <a:pt x="186431" y="160443"/>
                </a:cubicBezTo>
                <a:cubicBezTo>
                  <a:pt x="227205" y="135979"/>
                  <a:pt x="216023" y="70187"/>
                  <a:pt x="213064" y="4503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69" name="Freeform 68"/>
          <p:cNvSpPr/>
          <p:nvPr/>
        </p:nvSpPr>
        <p:spPr>
          <a:xfrm>
            <a:off x="3303984" y="2339822"/>
            <a:ext cx="216710" cy="183802"/>
          </a:xfrm>
          <a:custGeom>
            <a:avLst/>
            <a:gdLst>
              <a:gd name="connsiteX0" fmla="*/ 213064 w 216710"/>
              <a:gd name="connsiteY0" fmla="*/ 45034 h 183802"/>
              <a:gd name="connsiteX1" fmla="*/ 168676 w 216710"/>
              <a:gd name="connsiteY1" fmla="*/ 9523 h 183802"/>
              <a:gd name="connsiteX2" fmla="*/ 62144 w 216710"/>
              <a:gd name="connsiteY2" fmla="*/ 9523 h 183802"/>
              <a:gd name="connsiteX3" fmla="*/ 17756 w 216710"/>
              <a:gd name="connsiteY3" fmla="*/ 45034 h 183802"/>
              <a:gd name="connsiteX4" fmla="*/ 0 w 216710"/>
              <a:gd name="connsiteY4" fmla="*/ 98300 h 183802"/>
              <a:gd name="connsiteX5" fmla="*/ 8878 w 216710"/>
              <a:gd name="connsiteY5" fmla="*/ 151566 h 183802"/>
              <a:gd name="connsiteX6" fmla="*/ 159798 w 216710"/>
              <a:gd name="connsiteY6" fmla="*/ 169321 h 183802"/>
              <a:gd name="connsiteX7" fmla="*/ 186431 w 216710"/>
              <a:gd name="connsiteY7" fmla="*/ 160443 h 183802"/>
              <a:gd name="connsiteX8" fmla="*/ 213064 w 216710"/>
              <a:gd name="connsiteY8" fmla="*/ 45034 h 18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10" h="183802">
                <a:moveTo>
                  <a:pt x="213064" y="45034"/>
                </a:moveTo>
                <a:cubicBezTo>
                  <a:pt x="210105" y="19881"/>
                  <a:pt x="184744" y="19566"/>
                  <a:pt x="168676" y="9523"/>
                </a:cubicBezTo>
                <a:cubicBezTo>
                  <a:pt x="137246" y="-10121"/>
                  <a:pt x="92283" y="6174"/>
                  <a:pt x="62144" y="9523"/>
                </a:cubicBezTo>
                <a:cubicBezTo>
                  <a:pt x="33264" y="19150"/>
                  <a:pt x="31723" y="13608"/>
                  <a:pt x="17756" y="45034"/>
                </a:cubicBezTo>
                <a:cubicBezTo>
                  <a:pt x="10155" y="62137"/>
                  <a:pt x="0" y="98300"/>
                  <a:pt x="0" y="98300"/>
                </a:cubicBezTo>
                <a:cubicBezTo>
                  <a:pt x="2959" y="116055"/>
                  <a:pt x="1567" y="135117"/>
                  <a:pt x="8878" y="151566"/>
                </a:cubicBezTo>
                <a:cubicBezTo>
                  <a:pt x="34726" y="209722"/>
                  <a:pt x="122747" y="171968"/>
                  <a:pt x="159798" y="169321"/>
                </a:cubicBezTo>
                <a:cubicBezTo>
                  <a:pt x="168676" y="166362"/>
                  <a:pt x="178407" y="165258"/>
                  <a:pt x="186431" y="160443"/>
                </a:cubicBezTo>
                <a:cubicBezTo>
                  <a:pt x="227205" y="135979"/>
                  <a:pt x="216023" y="70187"/>
                  <a:pt x="213064" y="4503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0" name="Freeform 69"/>
          <p:cNvSpPr/>
          <p:nvPr/>
        </p:nvSpPr>
        <p:spPr>
          <a:xfrm>
            <a:off x="3500612" y="2337304"/>
            <a:ext cx="134988" cy="147394"/>
          </a:xfrm>
          <a:custGeom>
            <a:avLst/>
            <a:gdLst>
              <a:gd name="connsiteX0" fmla="*/ 213064 w 216710"/>
              <a:gd name="connsiteY0" fmla="*/ 45034 h 183802"/>
              <a:gd name="connsiteX1" fmla="*/ 168676 w 216710"/>
              <a:gd name="connsiteY1" fmla="*/ 9523 h 183802"/>
              <a:gd name="connsiteX2" fmla="*/ 62144 w 216710"/>
              <a:gd name="connsiteY2" fmla="*/ 9523 h 183802"/>
              <a:gd name="connsiteX3" fmla="*/ 17756 w 216710"/>
              <a:gd name="connsiteY3" fmla="*/ 45034 h 183802"/>
              <a:gd name="connsiteX4" fmla="*/ 0 w 216710"/>
              <a:gd name="connsiteY4" fmla="*/ 98300 h 183802"/>
              <a:gd name="connsiteX5" fmla="*/ 8878 w 216710"/>
              <a:gd name="connsiteY5" fmla="*/ 151566 h 183802"/>
              <a:gd name="connsiteX6" fmla="*/ 159798 w 216710"/>
              <a:gd name="connsiteY6" fmla="*/ 169321 h 183802"/>
              <a:gd name="connsiteX7" fmla="*/ 186431 w 216710"/>
              <a:gd name="connsiteY7" fmla="*/ 160443 h 183802"/>
              <a:gd name="connsiteX8" fmla="*/ 213064 w 216710"/>
              <a:gd name="connsiteY8" fmla="*/ 45034 h 18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10" h="183802">
                <a:moveTo>
                  <a:pt x="213064" y="45034"/>
                </a:moveTo>
                <a:cubicBezTo>
                  <a:pt x="210105" y="19881"/>
                  <a:pt x="184744" y="19566"/>
                  <a:pt x="168676" y="9523"/>
                </a:cubicBezTo>
                <a:cubicBezTo>
                  <a:pt x="137246" y="-10121"/>
                  <a:pt x="92283" y="6174"/>
                  <a:pt x="62144" y="9523"/>
                </a:cubicBezTo>
                <a:cubicBezTo>
                  <a:pt x="33264" y="19150"/>
                  <a:pt x="31723" y="13608"/>
                  <a:pt x="17756" y="45034"/>
                </a:cubicBezTo>
                <a:cubicBezTo>
                  <a:pt x="10155" y="62137"/>
                  <a:pt x="0" y="98300"/>
                  <a:pt x="0" y="98300"/>
                </a:cubicBezTo>
                <a:cubicBezTo>
                  <a:pt x="2959" y="116055"/>
                  <a:pt x="1567" y="135117"/>
                  <a:pt x="8878" y="151566"/>
                </a:cubicBezTo>
                <a:cubicBezTo>
                  <a:pt x="34726" y="209722"/>
                  <a:pt x="122747" y="171968"/>
                  <a:pt x="159798" y="169321"/>
                </a:cubicBezTo>
                <a:cubicBezTo>
                  <a:pt x="168676" y="166362"/>
                  <a:pt x="178407" y="165258"/>
                  <a:pt x="186431" y="160443"/>
                </a:cubicBezTo>
                <a:cubicBezTo>
                  <a:pt x="227205" y="135979"/>
                  <a:pt x="216023" y="70187"/>
                  <a:pt x="213064" y="4503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1" name="Freeform 70"/>
          <p:cNvSpPr/>
          <p:nvPr/>
        </p:nvSpPr>
        <p:spPr>
          <a:xfrm>
            <a:off x="3574044" y="2183803"/>
            <a:ext cx="152400" cy="152400"/>
          </a:xfrm>
          <a:custGeom>
            <a:avLst/>
            <a:gdLst>
              <a:gd name="connsiteX0" fmla="*/ 213064 w 216710"/>
              <a:gd name="connsiteY0" fmla="*/ 45034 h 183802"/>
              <a:gd name="connsiteX1" fmla="*/ 168676 w 216710"/>
              <a:gd name="connsiteY1" fmla="*/ 9523 h 183802"/>
              <a:gd name="connsiteX2" fmla="*/ 62144 w 216710"/>
              <a:gd name="connsiteY2" fmla="*/ 9523 h 183802"/>
              <a:gd name="connsiteX3" fmla="*/ 17756 w 216710"/>
              <a:gd name="connsiteY3" fmla="*/ 45034 h 183802"/>
              <a:gd name="connsiteX4" fmla="*/ 0 w 216710"/>
              <a:gd name="connsiteY4" fmla="*/ 98300 h 183802"/>
              <a:gd name="connsiteX5" fmla="*/ 8878 w 216710"/>
              <a:gd name="connsiteY5" fmla="*/ 151566 h 183802"/>
              <a:gd name="connsiteX6" fmla="*/ 159798 w 216710"/>
              <a:gd name="connsiteY6" fmla="*/ 169321 h 183802"/>
              <a:gd name="connsiteX7" fmla="*/ 186431 w 216710"/>
              <a:gd name="connsiteY7" fmla="*/ 160443 h 183802"/>
              <a:gd name="connsiteX8" fmla="*/ 213064 w 216710"/>
              <a:gd name="connsiteY8" fmla="*/ 45034 h 18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10" h="183802">
                <a:moveTo>
                  <a:pt x="213064" y="45034"/>
                </a:moveTo>
                <a:cubicBezTo>
                  <a:pt x="210105" y="19881"/>
                  <a:pt x="184744" y="19566"/>
                  <a:pt x="168676" y="9523"/>
                </a:cubicBezTo>
                <a:cubicBezTo>
                  <a:pt x="137246" y="-10121"/>
                  <a:pt x="92283" y="6174"/>
                  <a:pt x="62144" y="9523"/>
                </a:cubicBezTo>
                <a:cubicBezTo>
                  <a:pt x="33264" y="19150"/>
                  <a:pt x="31723" y="13608"/>
                  <a:pt x="17756" y="45034"/>
                </a:cubicBezTo>
                <a:cubicBezTo>
                  <a:pt x="10155" y="62137"/>
                  <a:pt x="0" y="98300"/>
                  <a:pt x="0" y="98300"/>
                </a:cubicBezTo>
                <a:cubicBezTo>
                  <a:pt x="2959" y="116055"/>
                  <a:pt x="1567" y="135117"/>
                  <a:pt x="8878" y="151566"/>
                </a:cubicBezTo>
                <a:cubicBezTo>
                  <a:pt x="34726" y="209722"/>
                  <a:pt x="122747" y="171968"/>
                  <a:pt x="159798" y="169321"/>
                </a:cubicBezTo>
                <a:cubicBezTo>
                  <a:pt x="168676" y="166362"/>
                  <a:pt x="178407" y="165258"/>
                  <a:pt x="186431" y="160443"/>
                </a:cubicBezTo>
                <a:cubicBezTo>
                  <a:pt x="227205" y="135979"/>
                  <a:pt x="216023" y="70187"/>
                  <a:pt x="213064" y="4503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2" name="Freeform 71"/>
          <p:cNvSpPr/>
          <p:nvPr/>
        </p:nvSpPr>
        <p:spPr>
          <a:xfrm>
            <a:off x="3420692" y="2197691"/>
            <a:ext cx="157010" cy="131861"/>
          </a:xfrm>
          <a:custGeom>
            <a:avLst/>
            <a:gdLst>
              <a:gd name="connsiteX0" fmla="*/ 213064 w 216710"/>
              <a:gd name="connsiteY0" fmla="*/ 45034 h 183802"/>
              <a:gd name="connsiteX1" fmla="*/ 168676 w 216710"/>
              <a:gd name="connsiteY1" fmla="*/ 9523 h 183802"/>
              <a:gd name="connsiteX2" fmla="*/ 62144 w 216710"/>
              <a:gd name="connsiteY2" fmla="*/ 9523 h 183802"/>
              <a:gd name="connsiteX3" fmla="*/ 17756 w 216710"/>
              <a:gd name="connsiteY3" fmla="*/ 45034 h 183802"/>
              <a:gd name="connsiteX4" fmla="*/ 0 w 216710"/>
              <a:gd name="connsiteY4" fmla="*/ 98300 h 183802"/>
              <a:gd name="connsiteX5" fmla="*/ 8878 w 216710"/>
              <a:gd name="connsiteY5" fmla="*/ 151566 h 183802"/>
              <a:gd name="connsiteX6" fmla="*/ 159798 w 216710"/>
              <a:gd name="connsiteY6" fmla="*/ 169321 h 183802"/>
              <a:gd name="connsiteX7" fmla="*/ 186431 w 216710"/>
              <a:gd name="connsiteY7" fmla="*/ 160443 h 183802"/>
              <a:gd name="connsiteX8" fmla="*/ 213064 w 216710"/>
              <a:gd name="connsiteY8" fmla="*/ 45034 h 18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10" h="183802">
                <a:moveTo>
                  <a:pt x="213064" y="45034"/>
                </a:moveTo>
                <a:cubicBezTo>
                  <a:pt x="210105" y="19881"/>
                  <a:pt x="184744" y="19566"/>
                  <a:pt x="168676" y="9523"/>
                </a:cubicBezTo>
                <a:cubicBezTo>
                  <a:pt x="137246" y="-10121"/>
                  <a:pt x="92283" y="6174"/>
                  <a:pt x="62144" y="9523"/>
                </a:cubicBezTo>
                <a:cubicBezTo>
                  <a:pt x="33264" y="19150"/>
                  <a:pt x="31723" y="13608"/>
                  <a:pt x="17756" y="45034"/>
                </a:cubicBezTo>
                <a:cubicBezTo>
                  <a:pt x="10155" y="62137"/>
                  <a:pt x="0" y="98300"/>
                  <a:pt x="0" y="98300"/>
                </a:cubicBezTo>
                <a:cubicBezTo>
                  <a:pt x="2959" y="116055"/>
                  <a:pt x="1567" y="135117"/>
                  <a:pt x="8878" y="151566"/>
                </a:cubicBezTo>
                <a:cubicBezTo>
                  <a:pt x="34726" y="209722"/>
                  <a:pt x="122747" y="171968"/>
                  <a:pt x="159798" y="169321"/>
                </a:cubicBezTo>
                <a:cubicBezTo>
                  <a:pt x="168676" y="166362"/>
                  <a:pt x="178407" y="165258"/>
                  <a:pt x="186431" y="160443"/>
                </a:cubicBezTo>
                <a:cubicBezTo>
                  <a:pt x="227205" y="135979"/>
                  <a:pt x="216023" y="70187"/>
                  <a:pt x="213064" y="4503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3" name="Freeform 72"/>
          <p:cNvSpPr/>
          <p:nvPr/>
        </p:nvSpPr>
        <p:spPr>
          <a:xfrm>
            <a:off x="3618089" y="2320660"/>
            <a:ext cx="108355" cy="152400"/>
          </a:xfrm>
          <a:custGeom>
            <a:avLst/>
            <a:gdLst>
              <a:gd name="connsiteX0" fmla="*/ 213064 w 216710"/>
              <a:gd name="connsiteY0" fmla="*/ 45034 h 183802"/>
              <a:gd name="connsiteX1" fmla="*/ 168676 w 216710"/>
              <a:gd name="connsiteY1" fmla="*/ 9523 h 183802"/>
              <a:gd name="connsiteX2" fmla="*/ 62144 w 216710"/>
              <a:gd name="connsiteY2" fmla="*/ 9523 h 183802"/>
              <a:gd name="connsiteX3" fmla="*/ 17756 w 216710"/>
              <a:gd name="connsiteY3" fmla="*/ 45034 h 183802"/>
              <a:gd name="connsiteX4" fmla="*/ 0 w 216710"/>
              <a:gd name="connsiteY4" fmla="*/ 98300 h 183802"/>
              <a:gd name="connsiteX5" fmla="*/ 8878 w 216710"/>
              <a:gd name="connsiteY5" fmla="*/ 151566 h 183802"/>
              <a:gd name="connsiteX6" fmla="*/ 159798 w 216710"/>
              <a:gd name="connsiteY6" fmla="*/ 169321 h 183802"/>
              <a:gd name="connsiteX7" fmla="*/ 186431 w 216710"/>
              <a:gd name="connsiteY7" fmla="*/ 160443 h 183802"/>
              <a:gd name="connsiteX8" fmla="*/ 213064 w 216710"/>
              <a:gd name="connsiteY8" fmla="*/ 45034 h 18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10" h="183802">
                <a:moveTo>
                  <a:pt x="213064" y="45034"/>
                </a:moveTo>
                <a:cubicBezTo>
                  <a:pt x="210105" y="19881"/>
                  <a:pt x="184744" y="19566"/>
                  <a:pt x="168676" y="9523"/>
                </a:cubicBezTo>
                <a:cubicBezTo>
                  <a:pt x="137246" y="-10121"/>
                  <a:pt x="92283" y="6174"/>
                  <a:pt x="62144" y="9523"/>
                </a:cubicBezTo>
                <a:cubicBezTo>
                  <a:pt x="33264" y="19150"/>
                  <a:pt x="31723" y="13608"/>
                  <a:pt x="17756" y="45034"/>
                </a:cubicBezTo>
                <a:cubicBezTo>
                  <a:pt x="10155" y="62137"/>
                  <a:pt x="0" y="98300"/>
                  <a:pt x="0" y="98300"/>
                </a:cubicBezTo>
                <a:cubicBezTo>
                  <a:pt x="2959" y="116055"/>
                  <a:pt x="1567" y="135117"/>
                  <a:pt x="8878" y="151566"/>
                </a:cubicBezTo>
                <a:cubicBezTo>
                  <a:pt x="34726" y="209722"/>
                  <a:pt x="122747" y="171968"/>
                  <a:pt x="159798" y="169321"/>
                </a:cubicBezTo>
                <a:cubicBezTo>
                  <a:pt x="168676" y="166362"/>
                  <a:pt x="178407" y="165258"/>
                  <a:pt x="186431" y="160443"/>
                </a:cubicBezTo>
                <a:cubicBezTo>
                  <a:pt x="227205" y="135979"/>
                  <a:pt x="216023" y="70187"/>
                  <a:pt x="213064" y="4503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4" name="Freeform 73"/>
          <p:cNvSpPr/>
          <p:nvPr/>
        </p:nvSpPr>
        <p:spPr>
          <a:xfrm>
            <a:off x="2317846" y="2073653"/>
            <a:ext cx="45719" cy="106532"/>
          </a:xfrm>
          <a:custGeom>
            <a:avLst/>
            <a:gdLst>
              <a:gd name="connsiteX0" fmla="*/ 8878 w 37378"/>
              <a:gd name="connsiteY0" fmla="*/ 0 h 82688"/>
              <a:gd name="connsiteX1" fmla="*/ 26633 w 37378"/>
              <a:gd name="connsiteY1" fmla="*/ 79899 h 82688"/>
              <a:gd name="connsiteX2" fmla="*/ 0 w 37378"/>
              <a:gd name="connsiteY2" fmla="*/ 79899 h 8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78" h="82688">
                <a:moveTo>
                  <a:pt x="8878" y="0"/>
                </a:moveTo>
                <a:cubicBezTo>
                  <a:pt x="21006" y="20214"/>
                  <a:pt x="54392" y="52140"/>
                  <a:pt x="26633" y="79899"/>
                </a:cubicBezTo>
                <a:cubicBezTo>
                  <a:pt x="20356" y="86176"/>
                  <a:pt x="8878" y="79899"/>
                  <a:pt x="0" y="79899"/>
                </a:cubicBezTo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5" name="Freeform 74"/>
          <p:cNvSpPr/>
          <p:nvPr/>
        </p:nvSpPr>
        <p:spPr>
          <a:xfrm>
            <a:off x="2371114" y="2064775"/>
            <a:ext cx="133166" cy="71022"/>
          </a:xfrm>
          <a:custGeom>
            <a:avLst/>
            <a:gdLst>
              <a:gd name="connsiteX0" fmla="*/ 0 w 133166"/>
              <a:gd name="connsiteY0" fmla="*/ 71022 h 71022"/>
              <a:gd name="connsiteX1" fmla="*/ 71022 w 133166"/>
              <a:gd name="connsiteY1" fmla="*/ 44389 h 71022"/>
              <a:gd name="connsiteX2" fmla="*/ 124288 w 133166"/>
              <a:gd name="connsiteY2" fmla="*/ 17756 h 71022"/>
              <a:gd name="connsiteX3" fmla="*/ 133166 w 133166"/>
              <a:gd name="connsiteY3" fmla="*/ 0 h 71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166" h="71022">
                <a:moveTo>
                  <a:pt x="0" y="71022"/>
                </a:moveTo>
                <a:cubicBezTo>
                  <a:pt x="85639" y="53894"/>
                  <a:pt x="10064" y="74868"/>
                  <a:pt x="71022" y="44389"/>
                </a:cubicBezTo>
                <a:cubicBezTo>
                  <a:pt x="99902" y="29949"/>
                  <a:pt x="98848" y="43196"/>
                  <a:pt x="124288" y="17756"/>
                </a:cubicBezTo>
                <a:cubicBezTo>
                  <a:pt x="128967" y="13077"/>
                  <a:pt x="130207" y="5919"/>
                  <a:pt x="133166" y="0"/>
                </a:cubicBezTo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6" name="Freeform 75"/>
          <p:cNvSpPr/>
          <p:nvPr/>
        </p:nvSpPr>
        <p:spPr>
          <a:xfrm>
            <a:off x="2789699" y="2076687"/>
            <a:ext cx="188165" cy="88802"/>
          </a:xfrm>
          <a:custGeom>
            <a:avLst/>
            <a:gdLst>
              <a:gd name="connsiteX0" fmla="*/ 29238 w 188165"/>
              <a:gd name="connsiteY0" fmla="*/ 5844 h 88802"/>
              <a:gd name="connsiteX1" fmla="*/ 11482 w 188165"/>
              <a:gd name="connsiteY1" fmla="*/ 76865 h 88802"/>
              <a:gd name="connsiteX2" fmla="*/ 38115 w 188165"/>
              <a:gd name="connsiteY2" fmla="*/ 85743 h 88802"/>
              <a:gd name="connsiteX3" fmla="*/ 180158 w 188165"/>
              <a:gd name="connsiteY3" fmla="*/ 76865 h 88802"/>
              <a:gd name="connsiteX4" fmla="*/ 171280 w 188165"/>
              <a:gd name="connsiteY4" fmla="*/ 14722 h 88802"/>
              <a:gd name="connsiteX5" fmla="*/ 144647 w 188165"/>
              <a:gd name="connsiteY5" fmla="*/ 5844 h 88802"/>
              <a:gd name="connsiteX6" fmla="*/ 29238 w 188165"/>
              <a:gd name="connsiteY6" fmla="*/ 5844 h 88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5" h="88802">
                <a:moveTo>
                  <a:pt x="29238" y="5844"/>
                </a:moveTo>
                <a:cubicBezTo>
                  <a:pt x="7044" y="17681"/>
                  <a:pt x="-13602" y="51780"/>
                  <a:pt x="11482" y="76865"/>
                </a:cubicBezTo>
                <a:cubicBezTo>
                  <a:pt x="18099" y="83482"/>
                  <a:pt x="29237" y="82784"/>
                  <a:pt x="38115" y="85743"/>
                </a:cubicBezTo>
                <a:cubicBezTo>
                  <a:pt x="85463" y="82784"/>
                  <a:pt x="138299" y="99190"/>
                  <a:pt x="180158" y="76865"/>
                </a:cubicBezTo>
                <a:cubicBezTo>
                  <a:pt x="198621" y="67018"/>
                  <a:pt x="180638" y="33438"/>
                  <a:pt x="171280" y="14722"/>
                </a:cubicBezTo>
                <a:cubicBezTo>
                  <a:pt x="167095" y="6352"/>
                  <a:pt x="153989" y="6394"/>
                  <a:pt x="144647" y="5844"/>
                </a:cubicBezTo>
                <a:cubicBezTo>
                  <a:pt x="103289" y="3411"/>
                  <a:pt x="51432" y="-5993"/>
                  <a:pt x="29238" y="584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7" name="Freeform 76"/>
          <p:cNvSpPr/>
          <p:nvPr/>
        </p:nvSpPr>
        <p:spPr>
          <a:xfrm>
            <a:off x="2468769" y="2118042"/>
            <a:ext cx="35510" cy="62143"/>
          </a:xfrm>
          <a:custGeom>
            <a:avLst/>
            <a:gdLst>
              <a:gd name="connsiteX0" fmla="*/ 0 w 35510"/>
              <a:gd name="connsiteY0" fmla="*/ 0 h 62143"/>
              <a:gd name="connsiteX1" fmla="*/ 35510 w 35510"/>
              <a:gd name="connsiteY1" fmla="*/ 62143 h 6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510" h="62143">
                <a:moveTo>
                  <a:pt x="0" y="0"/>
                </a:moveTo>
                <a:cubicBezTo>
                  <a:pt x="20863" y="52159"/>
                  <a:pt x="6487" y="33120"/>
                  <a:pt x="35510" y="62143"/>
                </a:cubicBezTo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8" name="Freeform 77"/>
          <p:cNvSpPr/>
          <p:nvPr/>
        </p:nvSpPr>
        <p:spPr>
          <a:xfrm>
            <a:off x="2468769" y="2064776"/>
            <a:ext cx="169191" cy="75753"/>
          </a:xfrm>
          <a:custGeom>
            <a:avLst/>
            <a:gdLst>
              <a:gd name="connsiteX0" fmla="*/ 0 w 169191"/>
              <a:gd name="connsiteY0" fmla="*/ 71021 h 75753"/>
              <a:gd name="connsiteX1" fmla="*/ 159798 w 169191"/>
              <a:gd name="connsiteY1" fmla="*/ 44388 h 75753"/>
              <a:gd name="connsiteX2" fmla="*/ 168675 w 169191"/>
              <a:gd name="connsiteY2" fmla="*/ 17755 h 75753"/>
              <a:gd name="connsiteX3" fmla="*/ 168675 w 169191"/>
              <a:gd name="connsiteY3" fmla="*/ 0 h 7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191" h="75753">
                <a:moveTo>
                  <a:pt x="0" y="71021"/>
                </a:moveTo>
                <a:cubicBezTo>
                  <a:pt x="29547" y="69174"/>
                  <a:pt x="129818" y="94354"/>
                  <a:pt x="159798" y="44388"/>
                </a:cubicBezTo>
                <a:cubicBezTo>
                  <a:pt x="164613" y="36364"/>
                  <a:pt x="166840" y="26931"/>
                  <a:pt x="168675" y="17755"/>
                </a:cubicBezTo>
                <a:cubicBezTo>
                  <a:pt x="169836" y="11952"/>
                  <a:pt x="168675" y="5918"/>
                  <a:pt x="168675" y="0"/>
                </a:cubicBezTo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9" name="Freeform 78"/>
          <p:cNvSpPr/>
          <p:nvPr/>
        </p:nvSpPr>
        <p:spPr>
          <a:xfrm>
            <a:off x="2664077" y="2064776"/>
            <a:ext cx="124288" cy="71045"/>
          </a:xfrm>
          <a:custGeom>
            <a:avLst/>
            <a:gdLst>
              <a:gd name="connsiteX0" fmla="*/ 0 w 124288"/>
              <a:gd name="connsiteY0" fmla="*/ 0 h 71045"/>
              <a:gd name="connsiteX1" fmla="*/ 8878 w 124288"/>
              <a:gd name="connsiteY1" fmla="*/ 44388 h 71045"/>
              <a:gd name="connsiteX2" fmla="*/ 35511 w 124288"/>
              <a:gd name="connsiteY2" fmla="*/ 53266 h 71045"/>
              <a:gd name="connsiteX3" fmla="*/ 88777 w 124288"/>
              <a:gd name="connsiteY3" fmla="*/ 62143 h 71045"/>
              <a:gd name="connsiteX4" fmla="*/ 124288 w 124288"/>
              <a:gd name="connsiteY4" fmla="*/ 71021 h 71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288" h="71045">
                <a:moveTo>
                  <a:pt x="0" y="0"/>
                </a:moveTo>
                <a:cubicBezTo>
                  <a:pt x="2959" y="14796"/>
                  <a:pt x="508" y="31833"/>
                  <a:pt x="8878" y="44388"/>
                </a:cubicBezTo>
                <a:cubicBezTo>
                  <a:pt x="14069" y="52174"/>
                  <a:pt x="26376" y="51236"/>
                  <a:pt x="35511" y="53266"/>
                </a:cubicBezTo>
                <a:cubicBezTo>
                  <a:pt x="53083" y="57171"/>
                  <a:pt x="71022" y="59184"/>
                  <a:pt x="88777" y="62143"/>
                </a:cubicBezTo>
                <a:cubicBezTo>
                  <a:pt x="118217" y="71957"/>
                  <a:pt x="106052" y="71021"/>
                  <a:pt x="124288" y="71021"/>
                </a:cubicBezTo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80" name="Freeform 79"/>
          <p:cNvSpPr/>
          <p:nvPr/>
        </p:nvSpPr>
        <p:spPr>
          <a:xfrm>
            <a:off x="3560270" y="2082531"/>
            <a:ext cx="9330" cy="97654"/>
          </a:xfrm>
          <a:custGeom>
            <a:avLst/>
            <a:gdLst>
              <a:gd name="connsiteX0" fmla="*/ 9330 w 9330"/>
              <a:gd name="connsiteY0" fmla="*/ 0 h 97654"/>
              <a:gd name="connsiteX1" fmla="*/ 452 w 9330"/>
              <a:gd name="connsiteY1" fmla="*/ 97654 h 97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30" h="97654">
                <a:moveTo>
                  <a:pt x="9330" y="0"/>
                </a:moveTo>
                <a:cubicBezTo>
                  <a:pt x="-3030" y="61799"/>
                  <a:pt x="452" y="29299"/>
                  <a:pt x="452" y="97654"/>
                </a:cubicBezTo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81" name="Freeform 80"/>
          <p:cNvSpPr/>
          <p:nvPr/>
        </p:nvSpPr>
        <p:spPr>
          <a:xfrm>
            <a:off x="3329583" y="2064776"/>
            <a:ext cx="231139" cy="62143"/>
          </a:xfrm>
          <a:custGeom>
            <a:avLst/>
            <a:gdLst>
              <a:gd name="connsiteX0" fmla="*/ 231139 w 231139"/>
              <a:gd name="connsiteY0" fmla="*/ 62143 h 62143"/>
              <a:gd name="connsiteX1" fmla="*/ 26952 w 231139"/>
              <a:gd name="connsiteY1" fmla="*/ 53266 h 62143"/>
              <a:gd name="connsiteX2" fmla="*/ 9197 w 231139"/>
              <a:gd name="connsiteY2" fmla="*/ 35510 h 62143"/>
              <a:gd name="connsiteX3" fmla="*/ 319 w 231139"/>
              <a:gd name="connsiteY3" fmla="*/ 8877 h 62143"/>
              <a:gd name="connsiteX4" fmla="*/ 319 w 231139"/>
              <a:gd name="connsiteY4" fmla="*/ 0 h 6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39" h="62143">
                <a:moveTo>
                  <a:pt x="231139" y="62143"/>
                </a:moveTo>
                <a:cubicBezTo>
                  <a:pt x="163077" y="59184"/>
                  <a:pt x="94593" y="61383"/>
                  <a:pt x="26952" y="53266"/>
                </a:cubicBezTo>
                <a:cubicBezTo>
                  <a:pt x="18642" y="52269"/>
                  <a:pt x="13503" y="42687"/>
                  <a:pt x="9197" y="35510"/>
                </a:cubicBezTo>
                <a:cubicBezTo>
                  <a:pt x="4382" y="27486"/>
                  <a:pt x="2589" y="17955"/>
                  <a:pt x="319" y="8877"/>
                </a:cubicBezTo>
                <a:cubicBezTo>
                  <a:pt x="-399" y="6006"/>
                  <a:pt x="319" y="2959"/>
                  <a:pt x="319" y="0"/>
                </a:cubicBezTo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82" name="Freeform 81"/>
          <p:cNvSpPr/>
          <p:nvPr/>
        </p:nvSpPr>
        <p:spPr>
          <a:xfrm>
            <a:off x="3223370" y="2126919"/>
            <a:ext cx="124288" cy="62144"/>
          </a:xfrm>
          <a:custGeom>
            <a:avLst/>
            <a:gdLst>
              <a:gd name="connsiteX0" fmla="*/ 124288 w 124288"/>
              <a:gd name="connsiteY0" fmla="*/ 0 h 62144"/>
              <a:gd name="connsiteX1" fmla="*/ 79899 w 124288"/>
              <a:gd name="connsiteY1" fmla="*/ 17756 h 62144"/>
              <a:gd name="connsiteX2" fmla="*/ 8878 w 124288"/>
              <a:gd name="connsiteY2" fmla="*/ 44389 h 62144"/>
              <a:gd name="connsiteX3" fmla="*/ 0 w 124288"/>
              <a:gd name="connsiteY3" fmla="*/ 62144 h 6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288" h="62144">
                <a:moveTo>
                  <a:pt x="124288" y="0"/>
                </a:moveTo>
                <a:cubicBezTo>
                  <a:pt x="109492" y="5919"/>
                  <a:pt x="95274" y="13563"/>
                  <a:pt x="79899" y="17756"/>
                </a:cubicBezTo>
                <a:cubicBezTo>
                  <a:pt x="32824" y="30595"/>
                  <a:pt x="32643" y="12702"/>
                  <a:pt x="8878" y="44389"/>
                </a:cubicBezTo>
                <a:cubicBezTo>
                  <a:pt x="4908" y="49683"/>
                  <a:pt x="2959" y="56226"/>
                  <a:pt x="0" y="62144"/>
                </a:cubicBezTo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83" name="Freeform 82"/>
          <p:cNvSpPr/>
          <p:nvPr/>
        </p:nvSpPr>
        <p:spPr>
          <a:xfrm>
            <a:off x="3071474" y="2055898"/>
            <a:ext cx="187407" cy="125379"/>
          </a:xfrm>
          <a:custGeom>
            <a:avLst/>
            <a:gdLst>
              <a:gd name="connsiteX0" fmla="*/ 187407 w 187407"/>
              <a:gd name="connsiteY0" fmla="*/ 106532 h 125379"/>
              <a:gd name="connsiteX1" fmla="*/ 143019 w 187407"/>
              <a:gd name="connsiteY1" fmla="*/ 124287 h 125379"/>
              <a:gd name="connsiteX2" fmla="*/ 54242 w 187407"/>
              <a:gd name="connsiteY2" fmla="*/ 88776 h 125379"/>
              <a:gd name="connsiteX3" fmla="*/ 36487 w 187407"/>
              <a:gd name="connsiteY3" fmla="*/ 62143 h 125379"/>
              <a:gd name="connsiteX4" fmla="*/ 976 w 187407"/>
              <a:gd name="connsiteY4" fmla="*/ 17755 h 125379"/>
              <a:gd name="connsiteX5" fmla="*/ 976 w 187407"/>
              <a:gd name="connsiteY5" fmla="*/ 0 h 12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407" h="125379">
                <a:moveTo>
                  <a:pt x="187407" y="106532"/>
                </a:moveTo>
                <a:cubicBezTo>
                  <a:pt x="172611" y="112450"/>
                  <a:pt x="158900" y="122964"/>
                  <a:pt x="143019" y="124287"/>
                </a:cubicBezTo>
                <a:cubicBezTo>
                  <a:pt x="92351" y="128509"/>
                  <a:pt x="81328" y="121280"/>
                  <a:pt x="54242" y="88776"/>
                </a:cubicBezTo>
                <a:cubicBezTo>
                  <a:pt x="47412" y="80579"/>
                  <a:pt x="43152" y="70474"/>
                  <a:pt x="36487" y="62143"/>
                </a:cubicBezTo>
                <a:cubicBezTo>
                  <a:pt x="20181" y="41761"/>
                  <a:pt x="11907" y="45083"/>
                  <a:pt x="976" y="17755"/>
                </a:cubicBezTo>
                <a:cubicBezTo>
                  <a:pt x="-1222" y="12260"/>
                  <a:pt x="976" y="5918"/>
                  <a:pt x="976" y="0"/>
                </a:cubicBezTo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84" name="Freeform 83"/>
          <p:cNvSpPr/>
          <p:nvPr/>
        </p:nvSpPr>
        <p:spPr>
          <a:xfrm>
            <a:off x="3107961" y="2047020"/>
            <a:ext cx="124287" cy="88777"/>
          </a:xfrm>
          <a:custGeom>
            <a:avLst/>
            <a:gdLst>
              <a:gd name="connsiteX0" fmla="*/ 0 w 124287"/>
              <a:gd name="connsiteY0" fmla="*/ 88777 h 88777"/>
              <a:gd name="connsiteX1" fmla="*/ 26633 w 124287"/>
              <a:gd name="connsiteY1" fmla="*/ 44389 h 88777"/>
              <a:gd name="connsiteX2" fmla="*/ 53266 w 124287"/>
              <a:gd name="connsiteY2" fmla="*/ 35511 h 88777"/>
              <a:gd name="connsiteX3" fmla="*/ 79899 w 124287"/>
              <a:gd name="connsiteY3" fmla="*/ 17756 h 88777"/>
              <a:gd name="connsiteX4" fmla="*/ 106532 w 124287"/>
              <a:gd name="connsiteY4" fmla="*/ 8878 h 88777"/>
              <a:gd name="connsiteX5" fmla="*/ 124287 w 124287"/>
              <a:gd name="connsiteY5" fmla="*/ 0 h 88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287" h="88777">
                <a:moveTo>
                  <a:pt x="0" y="88777"/>
                </a:moveTo>
                <a:cubicBezTo>
                  <a:pt x="8878" y="73981"/>
                  <a:pt x="14432" y="56590"/>
                  <a:pt x="26633" y="44389"/>
                </a:cubicBezTo>
                <a:cubicBezTo>
                  <a:pt x="33250" y="37772"/>
                  <a:pt x="44896" y="39696"/>
                  <a:pt x="53266" y="35511"/>
                </a:cubicBezTo>
                <a:cubicBezTo>
                  <a:pt x="62809" y="30739"/>
                  <a:pt x="70356" y="22528"/>
                  <a:pt x="79899" y="17756"/>
                </a:cubicBezTo>
                <a:cubicBezTo>
                  <a:pt x="88269" y="13571"/>
                  <a:pt x="97843" y="12354"/>
                  <a:pt x="106532" y="8878"/>
                </a:cubicBezTo>
                <a:cubicBezTo>
                  <a:pt x="112676" y="6420"/>
                  <a:pt x="118369" y="2959"/>
                  <a:pt x="124287" y="0"/>
                </a:cubicBezTo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85" name="Freeform 84"/>
          <p:cNvSpPr/>
          <p:nvPr/>
        </p:nvSpPr>
        <p:spPr>
          <a:xfrm>
            <a:off x="2947932" y="2073653"/>
            <a:ext cx="231050" cy="48570"/>
          </a:xfrm>
          <a:custGeom>
            <a:avLst/>
            <a:gdLst>
              <a:gd name="connsiteX0" fmla="*/ 231050 w 231050"/>
              <a:gd name="connsiteY0" fmla="*/ 0 h 48570"/>
              <a:gd name="connsiteX1" fmla="*/ 186662 w 231050"/>
              <a:gd name="connsiteY1" fmla="*/ 26633 h 48570"/>
              <a:gd name="connsiteX2" fmla="*/ 133396 w 231050"/>
              <a:gd name="connsiteY2" fmla="*/ 44389 h 48570"/>
              <a:gd name="connsiteX3" fmla="*/ 231 w 231050"/>
              <a:gd name="connsiteY3" fmla="*/ 0 h 4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050" h="48570">
                <a:moveTo>
                  <a:pt x="231050" y="0"/>
                </a:moveTo>
                <a:cubicBezTo>
                  <a:pt x="216254" y="8878"/>
                  <a:pt x="202370" y="19493"/>
                  <a:pt x="186662" y="26633"/>
                </a:cubicBezTo>
                <a:cubicBezTo>
                  <a:pt x="169624" y="34378"/>
                  <a:pt x="133396" y="44389"/>
                  <a:pt x="133396" y="44389"/>
                </a:cubicBezTo>
                <a:cubicBezTo>
                  <a:pt x="-11580" y="34724"/>
                  <a:pt x="231" y="79998"/>
                  <a:pt x="231" y="0"/>
                </a:cubicBezTo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86" name="Freeform 85"/>
          <p:cNvSpPr/>
          <p:nvPr/>
        </p:nvSpPr>
        <p:spPr>
          <a:xfrm>
            <a:off x="2609996" y="2114464"/>
            <a:ext cx="169576" cy="83477"/>
          </a:xfrm>
          <a:custGeom>
            <a:avLst/>
            <a:gdLst>
              <a:gd name="connsiteX0" fmla="*/ 142858 w 169576"/>
              <a:gd name="connsiteY0" fmla="*/ 74599 h 83477"/>
              <a:gd name="connsiteX1" fmla="*/ 169491 w 169576"/>
              <a:gd name="connsiteY1" fmla="*/ 30211 h 83477"/>
              <a:gd name="connsiteX2" fmla="*/ 125103 w 169576"/>
              <a:gd name="connsiteY2" fmla="*/ 3578 h 83477"/>
              <a:gd name="connsiteX3" fmla="*/ 815 w 169576"/>
              <a:gd name="connsiteY3" fmla="*/ 39088 h 83477"/>
              <a:gd name="connsiteX4" fmla="*/ 815 w 169576"/>
              <a:gd name="connsiteY4" fmla="*/ 83477 h 8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76" h="83477">
                <a:moveTo>
                  <a:pt x="142858" y="74599"/>
                </a:moveTo>
                <a:cubicBezTo>
                  <a:pt x="151736" y="59803"/>
                  <a:pt x="167051" y="47293"/>
                  <a:pt x="169491" y="30211"/>
                </a:cubicBezTo>
                <a:cubicBezTo>
                  <a:pt x="171707" y="14700"/>
                  <a:pt x="129951" y="5194"/>
                  <a:pt x="125103" y="3578"/>
                </a:cubicBezTo>
                <a:cubicBezTo>
                  <a:pt x="55211" y="8954"/>
                  <a:pt x="8592" y="-23125"/>
                  <a:pt x="815" y="39088"/>
                </a:cubicBezTo>
                <a:cubicBezTo>
                  <a:pt x="-1020" y="53770"/>
                  <a:pt x="815" y="68681"/>
                  <a:pt x="815" y="83477"/>
                </a:cubicBezTo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87" name="Freeform 86"/>
          <p:cNvSpPr/>
          <p:nvPr/>
        </p:nvSpPr>
        <p:spPr>
          <a:xfrm>
            <a:off x="2974796" y="2144675"/>
            <a:ext cx="0" cy="79899"/>
          </a:xfrm>
          <a:custGeom>
            <a:avLst/>
            <a:gdLst>
              <a:gd name="connsiteX0" fmla="*/ 0 w 0"/>
              <a:gd name="connsiteY0" fmla="*/ 79899 h 79899"/>
              <a:gd name="connsiteX1" fmla="*/ 0 w 0"/>
              <a:gd name="connsiteY1" fmla="*/ 0 h 79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79899">
                <a:moveTo>
                  <a:pt x="0" y="79899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88" name="Flowchart: Magnetic Disk 87"/>
          <p:cNvSpPr/>
          <p:nvPr/>
        </p:nvSpPr>
        <p:spPr>
          <a:xfrm>
            <a:off x="2141299" y="2050158"/>
            <a:ext cx="1584176" cy="504056"/>
          </a:xfrm>
          <a:prstGeom prst="flowChartMagneticDisk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l-SI">
              <a:blipFill>
                <a:blip r:embed="rId6"/>
                <a:tile tx="0" ty="0" sx="100000" sy="100000" flip="none" algn="tl"/>
              </a:blipFill>
            </a:endParaRPr>
          </a:p>
        </p:txBody>
      </p:sp>
      <p:sp>
        <p:nvSpPr>
          <p:cNvPr id="89" name="Flowchart: Merge 88"/>
          <p:cNvSpPr/>
          <p:nvPr/>
        </p:nvSpPr>
        <p:spPr>
          <a:xfrm>
            <a:off x="2730521" y="1626064"/>
            <a:ext cx="396044" cy="504056"/>
          </a:xfrm>
          <a:prstGeom prst="flowChartMerge">
            <a:avLst/>
          </a:prstGeom>
          <a:effectLst>
            <a:softEdge rad="63500"/>
          </a:effectLst>
          <a:scene3d>
            <a:camera prst="isometricOffAxis1Right"/>
            <a:lightRig rig="sunrise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3779912" y="1878092"/>
            <a:ext cx="0" cy="6761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811357" y="1999137"/>
            <a:ext cx="87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 smtClean="0"/>
              <a:t>vertical</a:t>
            </a:r>
            <a:endParaRPr lang="sl-SI" dirty="0"/>
          </a:p>
        </p:txBody>
      </p:sp>
      <p:sp>
        <p:nvSpPr>
          <p:cNvPr id="91" name="Text Box 5"/>
          <p:cNvSpPr txBox="1">
            <a:spLocks noChangeArrowheads="1"/>
          </p:cNvSpPr>
          <p:nvPr/>
        </p:nvSpPr>
        <p:spPr bwMode="auto">
          <a:xfrm>
            <a:off x="155695" y="113191"/>
            <a:ext cx="4200252" cy="4616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r>
              <a:rPr lang="sl-SI" sz="2400" b="1" dirty="0" smtClean="0">
                <a:solidFill>
                  <a:srgbClr val="0070C0"/>
                </a:solidFill>
              </a:rPr>
              <a:t>A) </a:t>
            </a:r>
            <a:r>
              <a:rPr lang="sl-SI" sz="2400" b="1" dirty="0" err="1" smtClean="0">
                <a:solidFill>
                  <a:srgbClr val="0070C0"/>
                </a:solidFill>
              </a:rPr>
              <a:t>Vertical</a:t>
            </a:r>
            <a:r>
              <a:rPr lang="sl-SI" sz="2400" b="1" dirty="0" smtClean="0">
                <a:solidFill>
                  <a:srgbClr val="0070C0"/>
                </a:solidFill>
              </a:rPr>
              <a:t> </a:t>
            </a:r>
            <a:r>
              <a:rPr lang="en-GB" sz="2400" b="1" dirty="0" smtClean="0">
                <a:solidFill>
                  <a:srgbClr val="0070C0"/>
                </a:solidFill>
              </a:rPr>
              <a:t>PFM</a:t>
            </a:r>
            <a:r>
              <a:rPr lang="sl-SI" sz="2400" b="1" dirty="0" smtClean="0">
                <a:solidFill>
                  <a:srgbClr val="0070C0"/>
                </a:solidFill>
              </a:rPr>
              <a:t> mode-</a:t>
            </a:r>
            <a:r>
              <a:rPr lang="sl-SI" sz="2400" b="1" dirty="0" err="1" smtClean="0">
                <a:solidFill>
                  <a:srgbClr val="0070C0"/>
                </a:solidFill>
              </a:rPr>
              <a:t>example</a:t>
            </a:r>
            <a:r>
              <a:rPr lang="en-GB" sz="2400" b="1" dirty="0" smtClean="0">
                <a:solidFill>
                  <a:srgbClr val="0070C0"/>
                </a:solidFill>
              </a:rPr>
              <a:t> </a:t>
            </a:r>
            <a:endParaRPr lang="en-GB" sz="2400" b="1" dirty="0">
              <a:solidFill>
                <a:srgbClr val="0070C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483768" y="3284984"/>
            <a:ext cx="436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PFM vertical amplitude image</a:t>
            </a:r>
            <a:endParaRPr lang="en-GB" dirty="0"/>
          </a:p>
        </p:txBody>
      </p:sp>
      <p:sp>
        <p:nvSpPr>
          <p:cNvPr id="95" name="TextBox 94"/>
          <p:cNvSpPr txBox="1"/>
          <p:nvPr/>
        </p:nvSpPr>
        <p:spPr>
          <a:xfrm>
            <a:off x="5397368" y="3285332"/>
            <a:ext cx="436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PFM vertical </a:t>
            </a:r>
            <a:r>
              <a:rPr lang="sl-SI" dirty="0" err="1" smtClean="0"/>
              <a:t>phase</a:t>
            </a:r>
            <a:r>
              <a:rPr lang="en-GB" dirty="0" smtClean="0"/>
              <a:t>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508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Rectangle 2069"/>
          <p:cNvSpPr/>
          <p:nvPr/>
        </p:nvSpPr>
        <p:spPr>
          <a:xfrm>
            <a:off x="367652" y="620688"/>
            <a:ext cx="89568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l-SI" sz="2400" b="1" dirty="0" err="1" smtClean="0"/>
              <a:t>Periodically</a:t>
            </a:r>
            <a:r>
              <a:rPr lang="sl-SI" sz="2400" b="1" dirty="0"/>
              <a:t> p</a:t>
            </a:r>
            <a:r>
              <a:rPr lang="en-US" sz="2400" b="1" dirty="0" err="1" smtClean="0"/>
              <a:t>oled</a:t>
            </a:r>
            <a:r>
              <a:rPr lang="en-US" sz="2400" b="1" dirty="0" smtClean="0"/>
              <a:t> </a:t>
            </a:r>
            <a:r>
              <a:rPr lang="sl-SI" sz="2400" b="1" dirty="0"/>
              <a:t>l</a:t>
            </a:r>
            <a:r>
              <a:rPr lang="en-US" sz="2400" b="1" dirty="0" err="1" smtClean="0"/>
              <a:t>ithium</a:t>
            </a:r>
            <a:r>
              <a:rPr lang="en-US" sz="2400" b="1" dirty="0" smtClean="0"/>
              <a:t> </a:t>
            </a:r>
            <a:r>
              <a:rPr lang="sl-SI" sz="2400" b="1" dirty="0" err="1"/>
              <a:t>n</a:t>
            </a:r>
            <a:r>
              <a:rPr lang="en-US" sz="2400" b="1" dirty="0" err="1" smtClean="0"/>
              <a:t>iobate</a:t>
            </a:r>
            <a:r>
              <a:rPr lang="en-US" sz="2400" b="1" dirty="0" smtClean="0"/>
              <a:t> </a:t>
            </a:r>
            <a:endParaRPr lang="sl-SI" sz="24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847" y="5027850"/>
            <a:ext cx="1994224" cy="1329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8" descr="C:\Documents and Settings\MFP3D\My Documents\MFP3D Data\Hana\Tadej\BFO-20h-S820-20h-z-S840-10\13.10.2014\0018a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6" t="45774" r="43867" b="11849"/>
          <a:stretch/>
        </p:blipFill>
        <p:spPr bwMode="auto">
          <a:xfrm>
            <a:off x="3443528" y="4517524"/>
            <a:ext cx="1837383" cy="140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1" descr="C:\Documents and Settings\MFP3D\My Documents\MFP3D Data\Hana\Tadej\BFO-20h-S820-20h-z-S840-10\13.10.2014\0018fl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5" t="45609" r="44063" b="13036"/>
          <a:stretch/>
        </p:blipFill>
        <p:spPr bwMode="auto">
          <a:xfrm>
            <a:off x="6300190" y="4517523"/>
            <a:ext cx="1908141" cy="143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3234391" y="3871193"/>
            <a:ext cx="2361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PFM </a:t>
            </a:r>
            <a:r>
              <a:rPr lang="sl-SI" dirty="0" err="1" smtClean="0"/>
              <a:t>lateral</a:t>
            </a:r>
            <a:r>
              <a:rPr lang="sl-SI" dirty="0" smtClean="0"/>
              <a:t> </a:t>
            </a:r>
            <a:r>
              <a:rPr lang="en-GB" dirty="0" smtClean="0"/>
              <a:t>amplitude</a:t>
            </a:r>
            <a:r>
              <a:rPr lang="sl-SI" dirty="0" smtClean="0"/>
              <a:t> </a:t>
            </a:r>
          </a:p>
          <a:p>
            <a:pPr algn="ctr"/>
            <a:r>
              <a:rPr lang="sl-SI" dirty="0" err="1" smtClean="0"/>
              <a:t>image</a:t>
            </a:r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>
            <a:off x="6263088" y="3894132"/>
            <a:ext cx="1896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</a:t>
            </a:r>
            <a:r>
              <a:rPr lang="sl-SI" dirty="0" smtClean="0"/>
              <a:t>FM </a:t>
            </a:r>
            <a:r>
              <a:rPr lang="sl-SI" dirty="0" err="1" smtClean="0"/>
              <a:t>lateral</a:t>
            </a:r>
            <a:r>
              <a:rPr lang="sl-SI" dirty="0" smtClean="0"/>
              <a:t> p</a:t>
            </a:r>
            <a:r>
              <a:rPr lang="en-US" dirty="0" err="1" smtClean="0"/>
              <a:t>hase</a:t>
            </a:r>
            <a:endParaRPr lang="sl-SI" dirty="0" smtClean="0"/>
          </a:p>
          <a:p>
            <a:pPr algn="ctr"/>
            <a:r>
              <a:rPr lang="sl-SI" dirty="0" err="1" smtClean="0"/>
              <a:t>image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58058" y="6086107"/>
            <a:ext cx="2780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/>
              <a:t>n</a:t>
            </a:r>
            <a:r>
              <a:rPr lang="sl-SI" dirty="0" smtClean="0"/>
              <a:t>o signal in </a:t>
            </a:r>
            <a:r>
              <a:rPr lang="sl-SI" dirty="0" err="1" smtClean="0"/>
              <a:t>lateral</a:t>
            </a:r>
            <a:r>
              <a:rPr lang="sl-SI" dirty="0" smtClean="0"/>
              <a:t> </a:t>
            </a:r>
            <a:r>
              <a:rPr lang="sl-SI" dirty="0" err="1" smtClean="0"/>
              <a:t>direction</a:t>
            </a:r>
            <a:endParaRPr lang="sl-SI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759146" y="5692591"/>
            <a:ext cx="216024" cy="402431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516216" y="5722382"/>
            <a:ext cx="216026" cy="39351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1" t="23093" r="22132" b="12179"/>
          <a:stretch/>
        </p:blipFill>
        <p:spPr>
          <a:xfrm>
            <a:off x="6316883" y="2065684"/>
            <a:ext cx="1854110" cy="1394659"/>
          </a:xfrm>
          <a:prstGeom prst="rect">
            <a:avLst/>
          </a:prstGeom>
        </p:spPr>
      </p:pic>
      <p:pic>
        <p:nvPicPr>
          <p:cNvPr id="35" name="Picture 6" descr="C:\Documents and Settings\MFP3D\My Documents\MFP3D Data\Hana\Tadej\BFO-20h-S820-20h-z-S840-10\13.10.2014\0021t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1" t="25087" r="21939" b="11928"/>
          <a:stretch/>
        </p:blipFill>
        <p:spPr bwMode="auto">
          <a:xfrm>
            <a:off x="597093" y="2089202"/>
            <a:ext cx="1861342" cy="134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" descr="C:\Documents and Settings\MFP3D\My Documents\MFP3D Data\Hana\Tadej\BFO-20h-S820-20h-z-S840-10\13.10.2014\0021a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3" t="23821" r="20011" b="12130"/>
          <a:stretch/>
        </p:blipFill>
        <p:spPr bwMode="auto">
          <a:xfrm>
            <a:off x="3505476" y="2100158"/>
            <a:ext cx="1845459" cy="134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851164" y="1719869"/>
            <a:ext cx="130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 smtClean="0"/>
              <a:t>Topography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15276" y="3069272"/>
            <a:ext cx="671979" cy="369332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sl-SI" dirty="0" smtClean="0"/>
              <a:t>5 </a:t>
            </a:r>
            <a:r>
              <a:rPr lang="sl-SI" dirty="0" smtClean="0">
                <a:latin typeface="Symbol" panose="05050102010706020507" pitchFamily="18" charset="2"/>
              </a:rPr>
              <a:t>m</a:t>
            </a:r>
            <a:r>
              <a:rPr lang="sl-SI" dirty="0" smtClean="0"/>
              <a:t>m</a:t>
            </a:r>
            <a:endParaRPr lang="sl-SI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701484" y="3391757"/>
            <a:ext cx="4804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178638" y="1700808"/>
            <a:ext cx="436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PFM vertical amplitude image</a:t>
            </a:r>
            <a:endParaRPr lang="en-GB" dirty="0"/>
          </a:p>
        </p:txBody>
      </p:sp>
      <p:sp>
        <p:nvSpPr>
          <p:cNvPr id="48" name="TextBox 47"/>
          <p:cNvSpPr txBox="1"/>
          <p:nvPr/>
        </p:nvSpPr>
        <p:spPr>
          <a:xfrm>
            <a:off x="5058958" y="1699441"/>
            <a:ext cx="436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PFM vertical </a:t>
            </a:r>
            <a:r>
              <a:rPr lang="sl-SI" dirty="0" err="1" smtClean="0"/>
              <a:t>phase</a:t>
            </a:r>
            <a:r>
              <a:rPr lang="en-GB" dirty="0" smtClean="0"/>
              <a:t> image</a:t>
            </a:r>
            <a:endParaRPr lang="en-GB" dirty="0"/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30238" y="13610"/>
            <a:ext cx="6764737" cy="4616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r>
              <a:rPr lang="sl-SI" sz="2400" b="1" dirty="0">
                <a:solidFill>
                  <a:srgbClr val="0070C0"/>
                </a:solidFill>
              </a:rPr>
              <a:t>C</a:t>
            </a:r>
            <a:r>
              <a:rPr lang="sl-SI" sz="2400" b="1" dirty="0" smtClean="0">
                <a:solidFill>
                  <a:srgbClr val="0070C0"/>
                </a:solidFill>
              </a:rPr>
              <a:t>) </a:t>
            </a:r>
            <a:r>
              <a:rPr lang="sl-SI" sz="2400" b="1" dirty="0" err="1" smtClean="0">
                <a:solidFill>
                  <a:srgbClr val="0070C0"/>
                </a:solidFill>
              </a:rPr>
              <a:t>Vector</a:t>
            </a:r>
            <a:r>
              <a:rPr lang="sl-SI" sz="2400" b="1" dirty="0" smtClean="0">
                <a:solidFill>
                  <a:srgbClr val="0070C0"/>
                </a:solidFill>
              </a:rPr>
              <a:t> PFM mode (</a:t>
            </a:r>
            <a:r>
              <a:rPr lang="sl-SI" sz="2400" b="1" dirty="0" err="1" smtClean="0">
                <a:solidFill>
                  <a:srgbClr val="0070C0"/>
                </a:solidFill>
              </a:rPr>
              <a:t>vertical</a:t>
            </a:r>
            <a:r>
              <a:rPr lang="sl-SI" sz="2400" b="1" dirty="0" smtClean="0">
                <a:solidFill>
                  <a:srgbClr val="0070C0"/>
                </a:solidFill>
              </a:rPr>
              <a:t> </a:t>
            </a:r>
            <a:r>
              <a:rPr lang="sl-SI" sz="2400" b="1" dirty="0" err="1" smtClean="0">
                <a:solidFill>
                  <a:srgbClr val="0070C0"/>
                </a:solidFill>
              </a:rPr>
              <a:t>and</a:t>
            </a:r>
            <a:r>
              <a:rPr lang="sl-SI" sz="2400" b="1" dirty="0" smtClean="0">
                <a:solidFill>
                  <a:srgbClr val="0070C0"/>
                </a:solidFill>
              </a:rPr>
              <a:t> </a:t>
            </a:r>
            <a:r>
              <a:rPr lang="sl-SI" sz="2400" b="1" dirty="0" err="1" smtClean="0">
                <a:solidFill>
                  <a:srgbClr val="0070C0"/>
                </a:solidFill>
              </a:rPr>
              <a:t>lateral</a:t>
            </a:r>
            <a:r>
              <a:rPr lang="sl-SI" sz="2400" b="1" dirty="0" smtClean="0">
                <a:solidFill>
                  <a:srgbClr val="0070C0"/>
                </a:solidFill>
              </a:rPr>
              <a:t> </a:t>
            </a:r>
            <a:r>
              <a:rPr lang="sl-SI" sz="2400" b="1" dirty="0" err="1" smtClean="0">
                <a:solidFill>
                  <a:srgbClr val="0070C0"/>
                </a:solidFill>
              </a:rPr>
              <a:t>directions</a:t>
            </a:r>
            <a:r>
              <a:rPr lang="sl-SI" sz="2400" b="1" dirty="0" smtClean="0">
                <a:solidFill>
                  <a:srgbClr val="0070C0"/>
                </a:solidFill>
              </a:rPr>
              <a:t>)</a:t>
            </a:r>
            <a:endParaRPr lang="en-GB" sz="2400" b="1" dirty="0">
              <a:solidFill>
                <a:srgbClr val="0070C0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62"/>
          <a:stretch/>
        </p:blipFill>
        <p:spPr bwMode="auto">
          <a:xfrm>
            <a:off x="6332088" y="116720"/>
            <a:ext cx="2681599" cy="1553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841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44"/>
          <a:stretch/>
        </p:blipFill>
        <p:spPr bwMode="auto">
          <a:xfrm>
            <a:off x="1403648" y="1175258"/>
            <a:ext cx="4536503" cy="53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1685" y="591071"/>
            <a:ext cx="2222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sl-SI" sz="2400" b="1" dirty="0">
                <a:ea typeface="Calibri" pitchFamily="34" charset="0"/>
                <a:cs typeface="Times New Roman" pitchFamily="18" charset="0"/>
              </a:rPr>
              <a:t>BiFeO</a:t>
            </a:r>
            <a:r>
              <a:rPr lang="en-GB" altLang="sl-SI" sz="2400" b="1" baseline="-30000" dirty="0">
                <a:ea typeface="Calibri" pitchFamily="34" charset="0"/>
                <a:cs typeface="Times New Roman" pitchFamily="18" charset="0"/>
              </a:rPr>
              <a:t>3</a:t>
            </a:r>
            <a:r>
              <a:rPr lang="en-GB" altLang="sl-SI" sz="2400" b="1" dirty="0">
                <a:ea typeface="Calibri" pitchFamily="34" charset="0"/>
                <a:cs typeface="Times New Roman" pitchFamily="18" charset="0"/>
              </a:rPr>
              <a:t> ceramics</a:t>
            </a:r>
            <a:endParaRPr lang="sl-SI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939970" y="4258965"/>
            <a:ext cx="3347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dirty="0"/>
              <a:t>b</a:t>
            </a:r>
            <a:r>
              <a:rPr lang="en-GB" dirty="0" smtClean="0"/>
              <a:t>y rotating the ceramic sample</a:t>
            </a:r>
            <a:endParaRPr lang="sl-SI" dirty="0" smtClean="0"/>
          </a:p>
          <a:p>
            <a:pPr algn="ctr"/>
            <a:r>
              <a:rPr lang="sl-SI" dirty="0" err="1" smtClean="0"/>
              <a:t>for</a:t>
            </a:r>
            <a:r>
              <a:rPr lang="sl-SI" dirty="0" smtClean="0"/>
              <a:t> 90°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04" y="1967346"/>
            <a:ext cx="1235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smtClean="0"/>
              <a:t>VERTICAL </a:t>
            </a:r>
            <a:r>
              <a:rPr lang="sl-SI" i="1" dirty="0" smtClean="0"/>
              <a:t>Z</a:t>
            </a:r>
            <a:endParaRPr lang="sl-SI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165431" y="3623530"/>
            <a:ext cx="1138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smtClean="0"/>
              <a:t>LATERAL </a:t>
            </a:r>
            <a:r>
              <a:rPr lang="sl-SI" i="1" dirty="0" smtClean="0"/>
              <a:t>Y</a:t>
            </a:r>
            <a:endParaRPr lang="sl-SI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265580" y="5351722"/>
            <a:ext cx="1150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smtClean="0"/>
              <a:t>LATERAL </a:t>
            </a:r>
            <a:r>
              <a:rPr lang="sl-SI" i="1" dirty="0" smtClean="0"/>
              <a:t>X</a:t>
            </a:r>
            <a:endParaRPr lang="sl-SI" i="1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636" y="625899"/>
            <a:ext cx="1648076" cy="1098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607" y="2756888"/>
            <a:ext cx="2489395" cy="1400285"/>
          </a:xfrm>
          <a:prstGeom prst="rect">
            <a:avLst/>
          </a:prstGeom>
        </p:spPr>
      </p:pic>
      <p:sp>
        <p:nvSpPr>
          <p:cNvPr id="19" name="Circular Arrow 18"/>
          <p:cNvSpPr/>
          <p:nvPr/>
        </p:nvSpPr>
        <p:spPr>
          <a:xfrm rot="10974084">
            <a:off x="7060288" y="2858698"/>
            <a:ext cx="1107228" cy="1196662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>
              <a:solidFill>
                <a:schemeClr val="tx1"/>
              </a:solidFill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30238" y="13610"/>
            <a:ext cx="6764737" cy="4616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r>
              <a:rPr lang="sl-SI" sz="2400" b="1" dirty="0">
                <a:solidFill>
                  <a:srgbClr val="0070C0"/>
                </a:solidFill>
              </a:rPr>
              <a:t>C</a:t>
            </a:r>
            <a:r>
              <a:rPr lang="sl-SI" sz="2400" b="1" dirty="0" smtClean="0">
                <a:solidFill>
                  <a:srgbClr val="0070C0"/>
                </a:solidFill>
              </a:rPr>
              <a:t>) </a:t>
            </a:r>
            <a:r>
              <a:rPr lang="sl-SI" sz="2400" b="1" dirty="0" err="1" smtClean="0">
                <a:solidFill>
                  <a:srgbClr val="0070C0"/>
                </a:solidFill>
              </a:rPr>
              <a:t>Vector</a:t>
            </a:r>
            <a:r>
              <a:rPr lang="sl-SI" sz="2400" b="1" dirty="0" smtClean="0">
                <a:solidFill>
                  <a:srgbClr val="0070C0"/>
                </a:solidFill>
              </a:rPr>
              <a:t> PFM mode (</a:t>
            </a:r>
            <a:r>
              <a:rPr lang="sl-SI" sz="2400" b="1" dirty="0" err="1" smtClean="0">
                <a:solidFill>
                  <a:srgbClr val="0070C0"/>
                </a:solidFill>
              </a:rPr>
              <a:t>vertical</a:t>
            </a:r>
            <a:r>
              <a:rPr lang="sl-SI" sz="2400" b="1" dirty="0" smtClean="0">
                <a:solidFill>
                  <a:srgbClr val="0070C0"/>
                </a:solidFill>
              </a:rPr>
              <a:t> </a:t>
            </a:r>
            <a:r>
              <a:rPr lang="sl-SI" sz="2400" b="1" dirty="0" err="1" smtClean="0">
                <a:solidFill>
                  <a:srgbClr val="0070C0"/>
                </a:solidFill>
              </a:rPr>
              <a:t>and</a:t>
            </a:r>
            <a:r>
              <a:rPr lang="sl-SI" sz="2400" b="1" dirty="0" smtClean="0">
                <a:solidFill>
                  <a:srgbClr val="0070C0"/>
                </a:solidFill>
              </a:rPr>
              <a:t> </a:t>
            </a:r>
            <a:r>
              <a:rPr lang="sl-SI" sz="2400" b="1" dirty="0" err="1" smtClean="0">
                <a:solidFill>
                  <a:srgbClr val="0070C0"/>
                </a:solidFill>
              </a:rPr>
              <a:t>lateral</a:t>
            </a:r>
            <a:r>
              <a:rPr lang="sl-SI" sz="2400" b="1" dirty="0" smtClean="0">
                <a:solidFill>
                  <a:srgbClr val="0070C0"/>
                </a:solidFill>
              </a:rPr>
              <a:t> </a:t>
            </a:r>
            <a:r>
              <a:rPr lang="sl-SI" sz="2400" b="1" dirty="0" err="1" smtClean="0">
                <a:solidFill>
                  <a:srgbClr val="0070C0"/>
                </a:solidFill>
              </a:rPr>
              <a:t>directions</a:t>
            </a:r>
            <a:r>
              <a:rPr lang="sl-SI" sz="2400" b="1" dirty="0" smtClean="0">
                <a:solidFill>
                  <a:srgbClr val="0070C0"/>
                </a:solidFill>
              </a:rPr>
              <a:t>)</a:t>
            </a:r>
            <a:endParaRPr lang="en-GB" sz="2400" b="1" dirty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10548" y="1556792"/>
            <a:ext cx="288032" cy="4824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8" name="Rectangle 17"/>
          <p:cNvSpPr/>
          <p:nvPr/>
        </p:nvSpPr>
        <p:spPr>
          <a:xfrm>
            <a:off x="5519362" y="1462964"/>
            <a:ext cx="288032" cy="4990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4" name="Rectangle 3"/>
          <p:cNvSpPr/>
          <p:nvPr/>
        </p:nvSpPr>
        <p:spPr>
          <a:xfrm>
            <a:off x="1979712" y="1268760"/>
            <a:ext cx="277867" cy="1942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20" name="Rectangle 19"/>
          <p:cNvSpPr/>
          <p:nvPr/>
        </p:nvSpPr>
        <p:spPr>
          <a:xfrm>
            <a:off x="3923928" y="1268760"/>
            <a:ext cx="277867" cy="1942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21" name="TextBox 20"/>
          <p:cNvSpPr txBox="1"/>
          <p:nvPr/>
        </p:nvSpPr>
        <p:spPr>
          <a:xfrm>
            <a:off x="6298633" y="6577607"/>
            <a:ext cx="28818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1200" dirty="0" smtClean="0"/>
              <a:t>T. Rojac, H. </a:t>
            </a:r>
            <a:r>
              <a:rPr lang="sl-SI" sz="1200" dirty="0"/>
              <a:t>U</a:t>
            </a:r>
            <a:r>
              <a:rPr lang="sl-SI" sz="1200" dirty="0" smtClean="0"/>
              <a:t>ršič </a:t>
            </a:r>
            <a:r>
              <a:rPr lang="sl-SI" sz="1200" dirty="0" err="1" smtClean="0"/>
              <a:t>et</a:t>
            </a:r>
            <a:r>
              <a:rPr lang="sl-SI" sz="1200" dirty="0" smtClean="0"/>
              <a:t> </a:t>
            </a:r>
            <a:r>
              <a:rPr lang="sl-SI" sz="1200" dirty="0" err="1" smtClean="0"/>
              <a:t>al</a:t>
            </a:r>
            <a:r>
              <a:rPr lang="sl-SI" sz="1200" dirty="0" smtClean="0"/>
              <a:t>., </a:t>
            </a:r>
            <a:r>
              <a:rPr lang="sl-SI" sz="1200" dirty="0" err="1" smtClean="0"/>
              <a:t>Adv</a:t>
            </a:r>
            <a:r>
              <a:rPr lang="sl-SI" sz="1200" dirty="0" smtClean="0"/>
              <a:t>. </a:t>
            </a:r>
            <a:r>
              <a:rPr lang="sl-SI" sz="1200" dirty="0" err="1" smtClean="0"/>
              <a:t>Fun</a:t>
            </a:r>
            <a:r>
              <a:rPr lang="sl-SI" sz="1200" dirty="0" smtClean="0"/>
              <a:t>. Mat. 2015</a:t>
            </a:r>
            <a:endParaRPr lang="sl-SI" sz="1200" dirty="0"/>
          </a:p>
        </p:txBody>
      </p:sp>
    </p:spTree>
    <p:extLst>
      <p:ext uri="{BB962C8B-B14F-4D97-AF65-F5344CB8AC3E}">
        <p14:creationId xmlns:p14="http://schemas.microsoft.com/office/powerpoint/2010/main" val="136462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25534</TotalTime>
  <Words>346</Words>
  <Application>Microsoft Office PowerPoint</Application>
  <PresentationFormat>On-screen Show (4:3)</PresentationFormat>
  <Paragraphs>78</Paragraphs>
  <Slides>6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Atomic force microscopy</dc:title>
  <dc:creator>Hana Uršič</dc:creator>
  <cp:lastModifiedBy>Hana Uršič</cp:lastModifiedBy>
  <cp:revision>1313</cp:revision>
  <cp:lastPrinted>2018-03-23T13:02:10Z</cp:lastPrinted>
  <dcterms:created xsi:type="dcterms:W3CDTF">2015-02-10T09:08:32Z</dcterms:created>
  <dcterms:modified xsi:type="dcterms:W3CDTF">2018-03-24T07:17:48Z</dcterms:modified>
</cp:coreProperties>
</file>